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74" r:id="rId2"/>
    <p:sldId id="422" r:id="rId3"/>
    <p:sldId id="428" r:id="rId4"/>
    <p:sldId id="380" r:id="rId5"/>
    <p:sldId id="395" r:id="rId6"/>
    <p:sldId id="396" r:id="rId7"/>
    <p:sldId id="397" r:id="rId8"/>
    <p:sldId id="427" r:id="rId9"/>
    <p:sldId id="405" r:id="rId10"/>
    <p:sldId id="393" r:id="rId11"/>
    <p:sldId id="403" r:id="rId12"/>
    <p:sldId id="404" r:id="rId13"/>
    <p:sldId id="402" r:id="rId14"/>
    <p:sldId id="439" r:id="rId15"/>
    <p:sldId id="408" r:id="rId16"/>
    <p:sldId id="410" r:id="rId17"/>
    <p:sldId id="411" r:id="rId18"/>
    <p:sldId id="437" r:id="rId19"/>
    <p:sldId id="387" r:id="rId20"/>
    <p:sldId id="438" r:id="rId21"/>
    <p:sldId id="400" r:id="rId22"/>
    <p:sldId id="414" r:id="rId23"/>
    <p:sldId id="420" r:id="rId24"/>
    <p:sldId id="415" r:id="rId25"/>
    <p:sldId id="434" r:id="rId26"/>
    <p:sldId id="416" r:id="rId27"/>
    <p:sldId id="413" r:id="rId28"/>
    <p:sldId id="417" r:id="rId29"/>
    <p:sldId id="388" r:id="rId30"/>
    <p:sldId id="433" r:id="rId31"/>
    <p:sldId id="419" r:id="rId32"/>
    <p:sldId id="412" r:id="rId33"/>
    <p:sldId id="435" r:id="rId34"/>
    <p:sldId id="418" r:id="rId35"/>
    <p:sldId id="399" r:id="rId36"/>
    <p:sldId id="398" r:id="rId37"/>
    <p:sldId id="430" r:id="rId38"/>
    <p:sldId id="431" r:id="rId39"/>
    <p:sldId id="429" r:id="rId40"/>
    <p:sldId id="426" r:id="rId41"/>
    <p:sldId id="432" r:id="rId42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10C2299-0CF3-4331-A0B3-B9DB24868183}">
          <p14:sldIdLst>
            <p14:sldId id="274"/>
            <p14:sldId id="422"/>
            <p14:sldId id="428"/>
            <p14:sldId id="380"/>
            <p14:sldId id="395"/>
            <p14:sldId id="396"/>
            <p14:sldId id="397"/>
            <p14:sldId id="427"/>
            <p14:sldId id="405"/>
            <p14:sldId id="393"/>
            <p14:sldId id="403"/>
            <p14:sldId id="404"/>
            <p14:sldId id="402"/>
            <p14:sldId id="439"/>
            <p14:sldId id="408"/>
            <p14:sldId id="410"/>
            <p14:sldId id="411"/>
            <p14:sldId id="437"/>
            <p14:sldId id="387"/>
            <p14:sldId id="438"/>
            <p14:sldId id="400"/>
            <p14:sldId id="414"/>
            <p14:sldId id="420"/>
            <p14:sldId id="415"/>
            <p14:sldId id="434"/>
            <p14:sldId id="416"/>
            <p14:sldId id="413"/>
            <p14:sldId id="417"/>
            <p14:sldId id="388"/>
            <p14:sldId id="433"/>
            <p14:sldId id="419"/>
            <p14:sldId id="412"/>
            <p14:sldId id="435"/>
            <p14:sldId id="418"/>
            <p14:sldId id="399"/>
            <p14:sldId id="398"/>
            <p14:sldId id="430"/>
            <p14:sldId id="431"/>
            <p14:sldId id="429"/>
            <p14:sldId id="426"/>
            <p14:sldId id="432"/>
          </p14:sldIdLst>
        </p14:section>
        <p14:section name="タイトルなしのセクション" id="{B6DC2075-6B6A-47A0-BF83-3A0ABB85FF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20000"/>
    <a:srgbClr val="FF6699"/>
    <a:srgbClr val="FFCCFF"/>
    <a:srgbClr val="3399FF"/>
    <a:srgbClr val="CCECFF"/>
    <a:srgbClr val="99CCFF"/>
    <a:srgbClr val="CCFF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 smtClean="0">
                <a:solidFill>
                  <a:schemeClr val="tx1"/>
                </a:solidFill>
              </a:rPr>
              <a:t>一人の患者が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1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ヶ月に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1</a:t>
            </a:r>
            <a:r>
              <a:rPr lang="ja-JP" altLang="en-US" sz="2000" b="1" dirty="0" err="1" smtClean="0">
                <a:solidFill>
                  <a:schemeClr val="tx1"/>
                </a:solidFill>
              </a:rPr>
              <a:t>つの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薬局で受け取る薬の数</a:t>
            </a:r>
            <a:endParaRPr lang="ja-JP" alt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1～2個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40～64歳</c:v>
                </c:pt>
                <c:pt idx="1">
                  <c:v>65～74歳</c:v>
                </c:pt>
                <c:pt idx="2">
                  <c:v>75歳以上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42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3～4個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40～64歳</c:v>
                </c:pt>
                <c:pt idx="1">
                  <c:v>65～74歳</c:v>
                </c:pt>
                <c:pt idx="2">
                  <c:v>75歳以上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5～6個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40～64歳</c:v>
                </c:pt>
                <c:pt idx="1">
                  <c:v>65～74歳</c:v>
                </c:pt>
                <c:pt idx="2">
                  <c:v>75歳以上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7個以上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81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40～64歳</c:v>
                </c:pt>
                <c:pt idx="1">
                  <c:v>65～74歳</c:v>
                </c:pt>
                <c:pt idx="2">
                  <c:v>75歳以上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227589976"/>
        <c:axId val="227590368"/>
      </c:barChart>
      <c:catAx>
        <c:axId val="22758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7590368"/>
        <c:crosses val="autoZero"/>
        <c:auto val="1"/>
        <c:lblAlgn val="ctr"/>
        <c:lblOffset val="100"/>
        <c:noMultiLvlLbl val="0"/>
      </c:catAx>
      <c:valAx>
        <c:axId val="22759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7589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b="1" dirty="0">
                <a:solidFill>
                  <a:schemeClr val="tx1"/>
                </a:solidFill>
              </a:rPr>
              <a:t>薬の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種類と副作用の頻度との関係</a:t>
            </a:r>
            <a:endParaRPr lang="en-US" altLang="ja-JP" sz="2400" b="1" dirty="0" smtClean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薬の種類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  <a:sp3d/>
            </c:spPr>
          </c:dPt>
          <c:cat>
            <c:strRef>
              <c:f>Sheet1!$A$2:$A$6</c:f>
              <c:strCache>
                <c:ptCount val="5"/>
                <c:pt idx="0">
                  <c:v>1～3</c:v>
                </c:pt>
                <c:pt idx="1">
                  <c:v>4～5</c:v>
                </c:pt>
                <c:pt idx="2">
                  <c:v>6～7</c:v>
                </c:pt>
                <c:pt idx="3">
                  <c:v>8～9</c:v>
                </c:pt>
                <c:pt idx="4">
                  <c:v>10以上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9.5</c:v>
                </c:pt>
                <c:pt idx="2">
                  <c:v>13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591152"/>
        <c:axId val="232986448"/>
        <c:axId val="0"/>
      </c:bar3DChart>
      <c:catAx>
        <c:axId val="22759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2986448"/>
        <c:crosses val="autoZero"/>
        <c:auto val="1"/>
        <c:lblAlgn val="ctr"/>
        <c:lblOffset val="100"/>
        <c:noMultiLvlLbl val="0"/>
      </c:catAx>
      <c:valAx>
        <c:axId val="232986448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275911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E27FF-0780-403B-BA2A-E314317405AC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92A4F8E-8222-41BC-BA68-986045D4F4C2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食べられない</a:t>
          </a:r>
          <a:endParaRPr kumimoji="1" lang="ja-JP" altLang="en-US" sz="1800" b="1" dirty="0"/>
        </a:p>
      </dgm:t>
    </dgm:pt>
    <dgm:pt modelId="{8001C45D-3A3C-4F80-8FA0-BF3CEB55484A}" type="parTrans" cxnId="{09A5C0DD-D5E4-431D-9B00-49CD802170A3}">
      <dgm:prSet/>
      <dgm:spPr/>
      <dgm:t>
        <a:bodyPr/>
        <a:lstStyle/>
        <a:p>
          <a:endParaRPr kumimoji="1" lang="ja-JP" altLang="en-US" sz="1800"/>
        </a:p>
      </dgm:t>
    </dgm:pt>
    <dgm:pt modelId="{1CE7EB66-71A6-46DE-9EA7-7405FB384832}" type="sibTrans" cxnId="{09A5C0DD-D5E4-431D-9B00-49CD802170A3}">
      <dgm:prSet/>
      <dgm:spPr>
        <a:solidFill>
          <a:srgbClr val="3399FF"/>
        </a:solidFill>
        <a:ln w="57150">
          <a:solidFill>
            <a:srgbClr val="0070C0"/>
          </a:solidFill>
        </a:ln>
      </dgm:spPr>
      <dgm:t>
        <a:bodyPr/>
        <a:lstStyle/>
        <a:p>
          <a:endParaRPr kumimoji="1" lang="ja-JP" altLang="en-US" sz="1800"/>
        </a:p>
      </dgm:t>
    </dgm:pt>
    <dgm:pt modelId="{0CA9429C-D541-430C-BE8A-6E991D73F9BE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元気がない</a:t>
          </a:r>
          <a:endParaRPr kumimoji="1" lang="ja-JP" altLang="en-US" sz="1800" b="1" dirty="0"/>
        </a:p>
      </dgm:t>
    </dgm:pt>
    <dgm:pt modelId="{595DC454-FCB3-4138-BE55-F475608A68B7}" type="parTrans" cxnId="{E0DF6EB7-DFCF-4AD8-A06F-C69EDF585221}">
      <dgm:prSet/>
      <dgm:spPr/>
      <dgm:t>
        <a:bodyPr/>
        <a:lstStyle/>
        <a:p>
          <a:endParaRPr kumimoji="1" lang="ja-JP" altLang="en-US" sz="1800"/>
        </a:p>
      </dgm:t>
    </dgm:pt>
    <dgm:pt modelId="{DD9D6B00-1A5B-43F7-A083-BA35D09FDF18}" type="sibTrans" cxnId="{E0DF6EB7-DFCF-4AD8-A06F-C69EDF585221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kumimoji="1" lang="ja-JP" altLang="en-US" sz="1800"/>
        </a:p>
      </dgm:t>
    </dgm:pt>
    <dgm:pt modelId="{6CFE77E3-58BA-42A7-8896-0342121CCA8A}">
      <dgm:prSet phldrT="[テキスト]"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1800" b="1" dirty="0" smtClean="0"/>
            <a:t>しんどい</a:t>
          </a:r>
          <a:endParaRPr kumimoji="1" lang="en-US" altLang="ja-JP" sz="1800" b="1" dirty="0" smtClean="0"/>
        </a:p>
        <a:p>
          <a:pPr>
            <a:lnSpc>
              <a:spcPct val="100000"/>
            </a:lnSpc>
          </a:pPr>
          <a:r>
            <a:rPr kumimoji="1" lang="ja-JP" altLang="en-US" sz="1800" b="1" dirty="0" smtClean="0"/>
            <a:t>動けない</a:t>
          </a:r>
          <a:endParaRPr kumimoji="1" lang="ja-JP" altLang="en-US" sz="1800" b="1" dirty="0"/>
        </a:p>
      </dgm:t>
    </dgm:pt>
    <dgm:pt modelId="{2F0650C7-0F65-4236-9D91-A7E9434B260A}" type="parTrans" cxnId="{6D6C5B9E-CCA9-478E-BFCE-9A046DBCA59F}">
      <dgm:prSet/>
      <dgm:spPr/>
      <dgm:t>
        <a:bodyPr/>
        <a:lstStyle/>
        <a:p>
          <a:endParaRPr kumimoji="1" lang="ja-JP" altLang="en-US" sz="1800"/>
        </a:p>
      </dgm:t>
    </dgm:pt>
    <dgm:pt modelId="{9E006AF3-AD69-48EA-AFC2-372D5840FBC1}" type="sibTrans" cxnId="{6D6C5B9E-CCA9-478E-BFCE-9A046DBCA59F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kumimoji="1" lang="ja-JP" altLang="en-US" sz="1800"/>
        </a:p>
      </dgm:t>
    </dgm:pt>
    <dgm:pt modelId="{48A87A5E-8C58-4D36-AFCA-410BFC9075B9}">
      <dgm:prSet phldrT="[テキスト]" custT="1"/>
      <dgm:spPr/>
      <dgm:t>
        <a:bodyPr/>
        <a:lstStyle/>
        <a:p>
          <a:r>
            <a:rPr kumimoji="1" lang="ja-JP" altLang="en-US" sz="1600" b="1" dirty="0" smtClean="0"/>
            <a:t>介護がしんどい</a:t>
          </a:r>
          <a:endParaRPr kumimoji="1" lang="ja-JP" altLang="en-US" sz="1600" b="1" dirty="0"/>
        </a:p>
      </dgm:t>
    </dgm:pt>
    <dgm:pt modelId="{F042CCC2-23D2-4C10-A18E-7D21ABA83DC4}" type="parTrans" cxnId="{6885616F-2EB7-492C-AAF9-32CAD421AD1B}">
      <dgm:prSet/>
      <dgm:spPr/>
      <dgm:t>
        <a:bodyPr/>
        <a:lstStyle/>
        <a:p>
          <a:endParaRPr kumimoji="1" lang="ja-JP" altLang="en-US" sz="1800"/>
        </a:p>
      </dgm:t>
    </dgm:pt>
    <dgm:pt modelId="{521A2E81-288E-4DBF-AB00-9B0CF3C13550}" type="sibTrans" cxnId="{6885616F-2EB7-492C-AAF9-32CAD421AD1B}">
      <dgm:prSet/>
      <dgm:spPr>
        <a:ln w="57150">
          <a:solidFill>
            <a:srgbClr val="0070C0"/>
          </a:solidFill>
        </a:ln>
      </dgm:spPr>
      <dgm:t>
        <a:bodyPr/>
        <a:lstStyle/>
        <a:p>
          <a:endParaRPr kumimoji="1" lang="ja-JP" altLang="en-US" sz="1800"/>
        </a:p>
      </dgm:t>
    </dgm:pt>
    <dgm:pt modelId="{BDF66004-8F65-463B-B597-E521E2B64954}" type="pres">
      <dgm:prSet presAssocID="{27AE27FF-0780-403B-BA2A-E314317405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9A0443D-0DFE-4378-8054-28CA707505AA}" type="pres">
      <dgm:prSet presAssocID="{092A4F8E-8222-41BC-BA68-986045D4F4C2}" presName="node" presStyleLbl="node1" presStyleIdx="0" presStyleCnt="4" custScaleX="147747" custScaleY="56839" custRadScaleRad="101172" custRadScaleInc="-21147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4DF423-E997-43FE-B4E8-2822B18AAB2C}" type="pres">
      <dgm:prSet presAssocID="{092A4F8E-8222-41BC-BA68-986045D4F4C2}" presName="spNode" presStyleCnt="0"/>
      <dgm:spPr/>
    </dgm:pt>
    <dgm:pt modelId="{46F87B31-CBA2-4675-BE12-C3CB04D896DB}" type="pres">
      <dgm:prSet presAssocID="{1CE7EB66-71A6-46DE-9EA7-7405FB384832}" presName="sibTrans" presStyleLbl="sibTrans1D1" presStyleIdx="0" presStyleCnt="4"/>
      <dgm:spPr/>
      <dgm:t>
        <a:bodyPr/>
        <a:lstStyle/>
        <a:p>
          <a:endParaRPr kumimoji="1" lang="ja-JP" altLang="en-US"/>
        </a:p>
      </dgm:t>
    </dgm:pt>
    <dgm:pt modelId="{CE53E40C-EA1F-49EA-8935-0D960A926E17}" type="pres">
      <dgm:prSet presAssocID="{0CA9429C-D541-430C-BE8A-6E991D73F9BE}" presName="node" presStyleLbl="node1" presStyleIdx="1" presStyleCnt="4" custScaleX="147747" custScaleY="57078" custRadScaleRad="89096" custRadScaleInc="-9622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E944AA-2D23-44D7-BEA9-07E38B5FE22D}" type="pres">
      <dgm:prSet presAssocID="{0CA9429C-D541-430C-BE8A-6E991D73F9BE}" presName="spNode" presStyleCnt="0"/>
      <dgm:spPr/>
    </dgm:pt>
    <dgm:pt modelId="{3BEFE73E-C3A6-4DCF-AEAF-3AC23797B30E}" type="pres">
      <dgm:prSet presAssocID="{DD9D6B00-1A5B-43F7-A083-BA35D09FDF18}" presName="sibTrans" presStyleLbl="sibTrans1D1" presStyleIdx="1" presStyleCnt="4"/>
      <dgm:spPr/>
      <dgm:t>
        <a:bodyPr/>
        <a:lstStyle/>
        <a:p>
          <a:endParaRPr kumimoji="1" lang="ja-JP" altLang="en-US"/>
        </a:p>
      </dgm:t>
    </dgm:pt>
    <dgm:pt modelId="{89918041-145D-4ABF-B444-7044EC3CFDF2}" type="pres">
      <dgm:prSet presAssocID="{6CFE77E3-58BA-42A7-8896-0342121CCA8A}" presName="node" presStyleLbl="node1" presStyleIdx="2" presStyleCnt="4" custScaleX="147747" custRadScaleRad="113424" custRadScaleInc="-1675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DF73C4-3AD4-4BBF-A376-876346B6A48D}" type="pres">
      <dgm:prSet presAssocID="{6CFE77E3-58BA-42A7-8896-0342121CCA8A}" presName="spNode" presStyleCnt="0"/>
      <dgm:spPr/>
    </dgm:pt>
    <dgm:pt modelId="{96A1121B-326D-4DD2-A2F2-5D2B587D5205}" type="pres">
      <dgm:prSet presAssocID="{9E006AF3-AD69-48EA-AFC2-372D5840FBC1}" presName="sibTrans" presStyleLbl="sibTrans1D1" presStyleIdx="2" presStyleCnt="4"/>
      <dgm:spPr/>
      <dgm:t>
        <a:bodyPr/>
        <a:lstStyle/>
        <a:p>
          <a:endParaRPr kumimoji="1" lang="ja-JP" altLang="en-US"/>
        </a:p>
      </dgm:t>
    </dgm:pt>
    <dgm:pt modelId="{F3243C0E-1C68-4A8C-9BC2-F62CAEB10937}" type="pres">
      <dgm:prSet presAssocID="{48A87A5E-8C58-4D36-AFCA-410BFC9075B9}" presName="node" presStyleLbl="node1" presStyleIdx="3" presStyleCnt="4" custScaleX="147747" custScaleY="57078" custRadScaleRad="120348" custRadScaleInc="-1142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994915-1516-4095-9591-903B74B3BBB7}" type="pres">
      <dgm:prSet presAssocID="{48A87A5E-8C58-4D36-AFCA-410BFC9075B9}" presName="spNode" presStyleCnt="0"/>
      <dgm:spPr/>
    </dgm:pt>
    <dgm:pt modelId="{D83C9522-FF76-4A3F-AFED-962FC67D16DA}" type="pres">
      <dgm:prSet presAssocID="{521A2E81-288E-4DBF-AB00-9B0CF3C13550}" presName="sibTrans" presStyleLbl="sibTrans1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6885616F-2EB7-492C-AAF9-32CAD421AD1B}" srcId="{27AE27FF-0780-403B-BA2A-E314317405AC}" destId="{48A87A5E-8C58-4D36-AFCA-410BFC9075B9}" srcOrd="3" destOrd="0" parTransId="{F042CCC2-23D2-4C10-A18E-7D21ABA83DC4}" sibTransId="{521A2E81-288E-4DBF-AB00-9B0CF3C13550}"/>
    <dgm:cxn modelId="{B6D4856A-BA29-4879-9BB4-947C00106A90}" type="presOf" srcId="{521A2E81-288E-4DBF-AB00-9B0CF3C13550}" destId="{D83C9522-FF76-4A3F-AFED-962FC67D16DA}" srcOrd="0" destOrd="0" presId="urn:microsoft.com/office/officeart/2005/8/layout/cycle5"/>
    <dgm:cxn modelId="{15E71B23-C8DC-41E2-BE65-ACAE802D4CFA}" type="presOf" srcId="{DD9D6B00-1A5B-43F7-A083-BA35D09FDF18}" destId="{3BEFE73E-C3A6-4DCF-AEAF-3AC23797B30E}" srcOrd="0" destOrd="0" presId="urn:microsoft.com/office/officeart/2005/8/layout/cycle5"/>
    <dgm:cxn modelId="{6D6C5B9E-CCA9-478E-BFCE-9A046DBCA59F}" srcId="{27AE27FF-0780-403B-BA2A-E314317405AC}" destId="{6CFE77E3-58BA-42A7-8896-0342121CCA8A}" srcOrd="2" destOrd="0" parTransId="{2F0650C7-0F65-4236-9D91-A7E9434B260A}" sibTransId="{9E006AF3-AD69-48EA-AFC2-372D5840FBC1}"/>
    <dgm:cxn modelId="{E0DF6EB7-DFCF-4AD8-A06F-C69EDF585221}" srcId="{27AE27FF-0780-403B-BA2A-E314317405AC}" destId="{0CA9429C-D541-430C-BE8A-6E991D73F9BE}" srcOrd="1" destOrd="0" parTransId="{595DC454-FCB3-4138-BE55-F475608A68B7}" sibTransId="{DD9D6B00-1A5B-43F7-A083-BA35D09FDF18}"/>
    <dgm:cxn modelId="{E5C3C072-5F19-4C6D-AF4B-FA0FAD8AD6BD}" type="presOf" srcId="{6CFE77E3-58BA-42A7-8896-0342121CCA8A}" destId="{89918041-145D-4ABF-B444-7044EC3CFDF2}" srcOrd="0" destOrd="0" presId="urn:microsoft.com/office/officeart/2005/8/layout/cycle5"/>
    <dgm:cxn modelId="{B9270B19-BF28-404F-B717-2E3AC90BD031}" type="presOf" srcId="{1CE7EB66-71A6-46DE-9EA7-7405FB384832}" destId="{46F87B31-CBA2-4675-BE12-C3CB04D896DB}" srcOrd="0" destOrd="0" presId="urn:microsoft.com/office/officeart/2005/8/layout/cycle5"/>
    <dgm:cxn modelId="{947EE052-D05E-4B88-B628-81A12DD0E937}" type="presOf" srcId="{9E006AF3-AD69-48EA-AFC2-372D5840FBC1}" destId="{96A1121B-326D-4DD2-A2F2-5D2B587D5205}" srcOrd="0" destOrd="0" presId="urn:microsoft.com/office/officeart/2005/8/layout/cycle5"/>
    <dgm:cxn modelId="{05EC31DC-D12B-406C-81A9-99EAE8F343B9}" type="presOf" srcId="{092A4F8E-8222-41BC-BA68-986045D4F4C2}" destId="{D9A0443D-0DFE-4378-8054-28CA707505AA}" srcOrd="0" destOrd="0" presId="urn:microsoft.com/office/officeart/2005/8/layout/cycle5"/>
    <dgm:cxn modelId="{09A5C0DD-D5E4-431D-9B00-49CD802170A3}" srcId="{27AE27FF-0780-403B-BA2A-E314317405AC}" destId="{092A4F8E-8222-41BC-BA68-986045D4F4C2}" srcOrd="0" destOrd="0" parTransId="{8001C45D-3A3C-4F80-8FA0-BF3CEB55484A}" sibTransId="{1CE7EB66-71A6-46DE-9EA7-7405FB384832}"/>
    <dgm:cxn modelId="{301A8B26-67BC-4928-9AD3-084FC6466BF8}" type="presOf" srcId="{0CA9429C-D541-430C-BE8A-6E991D73F9BE}" destId="{CE53E40C-EA1F-49EA-8935-0D960A926E17}" srcOrd="0" destOrd="0" presId="urn:microsoft.com/office/officeart/2005/8/layout/cycle5"/>
    <dgm:cxn modelId="{9E31037C-B1C1-4F2B-BD8E-C0A0F165CCBC}" type="presOf" srcId="{48A87A5E-8C58-4D36-AFCA-410BFC9075B9}" destId="{F3243C0E-1C68-4A8C-9BC2-F62CAEB10937}" srcOrd="0" destOrd="0" presId="urn:microsoft.com/office/officeart/2005/8/layout/cycle5"/>
    <dgm:cxn modelId="{C298DA84-CBFA-4353-AE02-9F62CD8487D8}" type="presOf" srcId="{27AE27FF-0780-403B-BA2A-E314317405AC}" destId="{BDF66004-8F65-463B-B597-E521E2B64954}" srcOrd="0" destOrd="0" presId="urn:microsoft.com/office/officeart/2005/8/layout/cycle5"/>
    <dgm:cxn modelId="{7DED073C-72E0-4167-B763-D4BDB9B82547}" type="presParOf" srcId="{BDF66004-8F65-463B-B597-E521E2B64954}" destId="{D9A0443D-0DFE-4378-8054-28CA707505AA}" srcOrd="0" destOrd="0" presId="urn:microsoft.com/office/officeart/2005/8/layout/cycle5"/>
    <dgm:cxn modelId="{D2731F14-CF94-40C9-B28E-C8283F291A2E}" type="presParOf" srcId="{BDF66004-8F65-463B-B597-E521E2B64954}" destId="{6C4DF423-E997-43FE-B4E8-2822B18AAB2C}" srcOrd="1" destOrd="0" presId="urn:microsoft.com/office/officeart/2005/8/layout/cycle5"/>
    <dgm:cxn modelId="{2A47471B-D631-49A7-9AB6-2B56241EA1B2}" type="presParOf" srcId="{BDF66004-8F65-463B-B597-E521E2B64954}" destId="{46F87B31-CBA2-4675-BE12-C3CB04D896DB}" srcOrd="2" destOrd="0" presId="urn:microsoft.com/office/officeart/2005/8/layout/cycle5"/>
    <dgm:cxn modelId="{62E2D92A-7F0D-43EC-87E3-33810213D06B}" type="presParOf" srcId="{BDF66004-8F65-463B-B597-E521E2B64954}" destId="{CE53E40C-EA1F-49EA-8935-0D960A926E17}" srcOrd="3" destOrd="0" presId="urn:microsoft.com/office/officeart/2005/8/layout/cycle5"/>
    <dgm:cxn modelId="{BC88CF32-1488-4A62-B1CE-E1CE74786B88}" type="presParOf" srcId="{BDF66004-8F65-463B-B597-E521E2B64954}" destId="{4EE944AA-2D23-44D7-BEA9-07E38B5FE22D}" srcOrd="4" destOrd="0" presId="urn:microsoft.com/office/officeart/2005/8/layout/cycle5"/>
    <dgm:cxn modelId="{8CEC6296-67A2-4CC7-93DB-2B137171F5BD}" type="presParOf" srcId="{BDF66004-8F65-463B-B597-E521E2B64954}" destId="{3BEFE73E-C3A6-4DCF-AEAF-3AC23797B30E}" srcOrd="5" destOrd="0" presId="urn:microsoft.com/office/officeart/2005/8/layout/cycle5"/>
    <dgm:cxn modelId="{EC10F830-0CF1-471E-B76A-1131F58F422B}" type="presParOf" srcId="{BDF66004-8F65-463B-B597-E521E2B64954}" destId="{89918041-145D-4ABF-B444-7044EC3CFDF2}" srcOrd="6" destOrd="0" presId="urn:microsoft.com/office/officeart/2005/8/layout/cycle5"/>
    <dgm:cxn modelId="{F869A3B8-492F-457A-9F23-79B7BB65B11D}" type="presParOf" srcId="{BDF66004-8F65-463B-B597-E521E2B64954}" destId="{13DF73C4-3AD4-4BBF-A376-876346B6A48D}" srcOrd="7" destOrd="0" presId="urn:microsoft.com/office/officeart/2005/8/layout/cycle5"/>
    <dgm:cxn modelId="{2919C807-DAC8-4CB0-A342-14DCB60D82AF}" type="presParOf" srcId="{BDF66004-8F65-463B-B597-E521E2B64954}" destId="{96A1121B-326D-4DD2-A2F2-5D2B587D5205}" srcOrd="8" destOrd="0" presId="urn:microsoft.com/office/officeart/2005/8/layout/cycle5"/>
    <dgm:cxn modelId="{0E3533F6-AE5B-422A-AA30-5122E56CEBE2}" type="presParOf" srcId="{BDF66004-8F65-463B-B597-E521E2B64954}" destId="{F3243C0E-1C68-4A8C-9BC2-F62CAEB10937}" srcOrd="9" destOrd="0" presId="urn:microsoft.com/office/officeart/2005/8/layout/cycle5"/>
    <dgm:cxn modelId="{04F932DD-61B4-4337-BF90-144E7967585C}" type="presParOf" srcId="{BDF66004-8F65-463B-B597-E521E2B64954}" destId="{C1994915-1516-4095-9591-903B74B3BBB7}" srcOrd="10" destOrd="0" presId="urn:microsoft.com/office/officeart/2005/8/layout/cycle5"/>
    <dgm:cxn modelId="{B9E19325-FF3B-446F-98C4-719349E84A18}" type="presParOf" srcId="{BDF66004-8F65-463B-B597-E521E2B64954}" destId="{D83C9522-FF76-4A3F-AFED-962FC67D16D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E27FF-0780-403B-BA2A-E314317405AC}" type="doc">
      <dgm:prSet loTypeId="urn:microsoft.com/office/officeart/2005/8/layout/cycle5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kumimoji="1" lang="ja-JP" altLang="en-US"/>
        </a:p>
      </dgm:t>
    </dgm:pt>
    <dgm:pt modelId="{092A4F8E-8222-41BC-BA68-986045D4F4C2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食べられる</a:t>
          </a:r>
          <a:endParaRPr kumimoji="1" lang="ja-JP" altLang="en-US" sz="1800" b="1" dirty="0"/>
        </a:p>
      </dgm:t>
    </dgm:pt>
    <dgm:pt modelId="{8001C45D-3A3C-4F80-8FA0-BF3CEB55484A}" type="parTrans" cxnId="{09A5C0DD-D5E4-431D-9B00-49CD802170A3}">
      <dgm:prSet/>
      <dgm:spPr/>
      <dgm:t>
        <a:bodyPr/>
        <a:lstStyle/>
        <a:p>
          <a:endParaRPr kumimoji="1" lang="ja-JP" altLang="en-US" sz="1800"/>
        </a:p>
      </dgm:t>
    </dgm:pt>
    <dgm:pt modelId="{1CE7EB66-71A6-46DE-9EA7-7405FB384832}" type="sibTrans" cxnId="{09A5C0DD-D5E4-431D-9B00-49CD802170A3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kumimoji="1" lang="ja-JP" altLang="en-US" sz="1800"/>
        </a:p>
      </dgm:t>
    </dgm:pt>
    <dgm:pt modelId="{0CA9429C-D541-430C-BE8A-6E991D73F9BE}">
      <dgm:prSet phldrT="[テキスト]" custT="1"/>
      <dgm:spPr/>
      <dgm:t>
        <a:bodyPr/>
        <a:lstStyle/>
        <a:p>
          <a:r>
            <a:rPr kumimoji="1" lang="ja-JP" altLang="en-US" sz="1800" b="1" dirty="0" smtClean="0"/>
            <a:t>元気がでる</a:t>
          </a:r>
          <a:endParaRPr kumimoji="1" lang="ja-JP" altLang="en-US" sz="1800" b="1" dirty="0"/>
        </a:p>
      </dgm:t>
    </dgm:pt>
    <dgm:pt modelId="{595DC454-FCB3-4138-BE55-F475608A68B7}" type="parTrans" cxnId="{E0DF6EB7-DFCF-4AD8-A06F-C69EDF585221}">
      <dgm:prSet/>
      <dgm:spPr/>
      <dgm:t>
        <a:bodyPr/>
        <a:lstStyle/>
        <a:p>
          <a:endParaRPr kumimoji="1" lang="ja-JP" altLang="en-US" sz="1800"/>
        </a:p>
      </dgm:t>
    </dgm:pt>
    <dgm:pt modelId="{DD9D6B00-1A5B-43F7-A083-BA35D09FDF18}" type="sibTrans" cxnId="{E0DF6EB7-DFCF-4AD8-A06F-C69EDF585221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kumimoji="1" lang="ja-JP" altLang="en-US" sz="1800"/>
        </a:p>
      </dgm:t>
    </dgm:pt>
    <dgm:pt modelId="{6CFE77E3-58BA-42A7-8896-0342121CCA8A}">
      <dgm:prSet phldrT="[テキスト]" custT="1"/>
      <dgm:spPr/>
      <dgm:t>
        <a:bodyPr/>
        <a:lstStyle/>
        <a:p>
          <a:pPr>
            <a:lnSpc>
              <a:spcPct val="100000"/>
            </a:lnSpc>
          </a:pPr>
          <a:r>
            <a:rPr kumimoji="1" lang="ja-JP" altLang="en-US" sz="1600" b="1" dirty="0" smtClean="0"/>
            <a:t>お風呂に入る</a:t>
          </a:r>
          <a:endParaRPr kumimoji="1" lang="en-US" altLang="ja-JP" sz="1600" b="1" dirty="0" smtClean="0"/>
        </a:p>
        <a:p>
          <a:pPr>
            <a:lnSpc>
              <a:spcPct val="100000"/>
            </a:lnSpc>
          </a:pPr>
          <a:r>
            <a:rPr kumimoji="1" lang="ja-JP" altLang="en-US" sz="1600" b="1" dirty="0" smtClean="0"/>
            <a:t>元気がでる</a:t>
          </a:r>
          <a:endParaRPr kumimoji="1" lang="ja-JP" altLang="en-US" sz="1600" b="1" dirty="0"/>
        </a:p>
      </dgm:t>
    </dgm:pt>
    <dgm:pt modelId="{2F0650C7-0F65-4236-9D91-A7E9434B260A}" type="parTrans" cxnId="{6D6C5B9E-CCA9-478E-BFCE-9A046DBCA59F}">
      <dgm:prSet/>
      <dgm:spPr/>
      <dgm:t>
        <a:bodyPr/>
        <a:lstStyle/>
        <a:p>
          <a:endParaRPr kumimoji="1" lang="ja-JP" altLang="en-US" sz="1800"/>
        </a:p>
      </dgm:t>
    </dgm:pt>
    <dgm:pt modelId="{9E006AF3-AD69-48EA-AFC2-372D5840FBC1}" type="sibTrans" cxnId="{6D6C5B9E-CCA9-478E-BFCE-9A046DBCA59F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kumimoji="1" lang="ja-JP" altLang="en-US" sz="1800"/>
        </a:p>
      </dgm:t>
    </dgm:pt>
    <dgm:pt modelId="{48A87A5E-8C58-4D36-AFCA-410BFC9075B9}">
      <dgm:prSet phldrT="[テキスト]" custT="1"/>
      <dgm:spPr/>
      <dgm:t>
        <a:bodyPr anchor="ctr" anchorCtr="0"/>
        <a:lstStyle/>
        <a:p>
          <a:r>
            <a:rPr kumimoji="1" lang="ja-JP" altLang="en-US" sz="1800" b="1" dirty="0" smtClean="0"/>
            <a:t>うれしい</a:t>
          </a:r>
          <a:endParaRPr kumimoji="1" lang="en-US" altLang="ja-JP" sz="1800" b="1" dirty="0" smtClean="0"/>
        </a:p>
        <a:p>
          <a:r>
            <a:rPr kumimoji="1" lang="ja-JP" altLang="en-US" sz="1800" b="1" dirty="0" smtClean="0"/>
            <a:t>楽しい</a:t>
          </a:r>
          <a:endParaRPr kumimoji="1" lang="ja-JP" altLang="en-US" sz="1800" b="1" dirty="0"/>
        </a:p>
      </dgm:t>
    </dgm:pt>
    <dgm:pt modelId="{F042CCC2-23D2-4C10-A18E-7D21ABA83DC4}" type="parTrans" cxnId="{6885616F-2EB7-492C-AAF9-32CAD421AD1B}">
      <dgm:prSet/>
      <dgm:spPr/>
      <dgm:t>
        <a:bodyPr/>
        <a:lstStyle/>
        <a:p>
          <a:endParaRPr kumimoji="1" lang="ja-JP" altLang="en-US" sz="1800"/>
        </a:p>
      </dgm:t>
    </dgm:pt>
    <dgm:pt modelId="{521A2E81-288E-4DBF-AB00-9B0CF3C13550}" type="sibTrans" cxnId="{6885616F-2EB7-492C-AAF9-32CAD421AD1B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kumimoji="1" lang="ja-JP" altLang="en-US" sz="1800"/>
        </a:p>
      </dgm:t>
    </dgm:pt>
    <dgm:pt modelId="{BDF66004-8F65-463B-B597-E521E2B64954}" type="pres">
      <dgm:prSet presAssocID="{27AE27FF-0780-403B-BA2A-E314317405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9A0443D-0DFE-4378-8054-28CA707505AA}" type="pres">
      <dgm:prSet presAssocID="{092A4F8E-8222-41BC-BA68-986045D4F4C2}" presName="node" presStyleLbl="node1" presStyleIdx="0" presStyleCnt="4" custScaleX="147861" custScaleY="57122" custRadScaleRad="112131" custRadScaleInc="-2069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4DF423-E997-43FE-B4E8-2822B18AAB2C}" type="pres">
      <dgm:prSet presAssocID="{092A4F8E-8222-41BC-BA68-986045D4F4C2}" presName="spNode" presStyleCnt="0"/>
      <dgm:spPr/>
      <dgm:t>
        <a:bodyPr/>
        <a:lstStyle/>
        <a:p>
          <a:endParaRPr kumimoji="1" lang="ja-JP" altLang="en-US"/>
        </a:p>
      </dgm:t>
    </dgm:pt>
    <dgm:pt modelId="{46F87B31-CBA2-4675-BE12-C3CB04D896DB}" type="pres">
      <dgm:prSet presAssocID="{1CE7EB66-71A6-46DE-9EA7-7405FB384832}" presName="sibTrans" presStyleLbl="sibTrans1D1" presStyleIdx="0" presStyleCnt="4"/>
      <dgm:spPr/>
      <dgm:t>
        <a:bodyPr/>
        <a:lstStyle/>
        <a:p>
          <a:endParaRPr kumimoji="1" lang="ja-JP" altLang="en-US"/>
        </a:p>
      </dgm:t>
    </dgm:pt>
    <dgm:pt modelId="{CE53E40C-EA1F-49EA-8935-0D960A926E17}" type="pres">
      <dgm:prSet presAssocID="{0CA9429C-D541-430C-BE8A-6E991D73F9BE}" presName="node" presStyleLbl="node1" presStyleIdx="1" presStyleCnt="4" custScaleX="147861" custScaleY="57122" custRadScaleRad="102153" custRadScaleInc="-8999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E944AA-2D23-44D7-BEA9-07E38B5FE22D}" type="pres">
      <dgm:prSet presAssocID="{0CA9429C-D541-430C-BE8A-6E991D73F9BE}" presName="spNode" presStyleCnt="0"/>
      <dgm:spPr/>
      <dgm:t>
        <a:bodyPr/>
        <a:lstStyle/>
        <a:p>
          <a:endParaRPr kumimoji="1" lang="ja-JP" altLang="en-US"/>
        </a:p>
      </dgm:t>
    </dgm:pt>
    <dgm:pt modelId="{3BEFE73E-C3A6-4DCF-AEAF-3AC23797B30E}" type="pres">
      <dgm:prSet presAssocID="{DD9D6B00-1A5B-43F7-A083-BA35D09FDF18}" presName="sibTrans" presStyleLbl="sibTrans1D1" presStyleIdx="1" presStyleCnt="4"/>
      <dgm:spPr/>
      <dgm:t>
        <a:bodyPr/>
        <a:lstStyle/>
        <a:p>
          <a:endParaRPr kumimoji="1" lang="ja-JP" altLang="en-US"/>
        </a:p>
      </dgm:t>
    </dgm:pt>
    <dgm:pt modelId="{89918041-145D-4ABF-B444-7044EC3CFDF2}" type="pres">
      <dgm:prSet presAssocID="{6CFE77E3-58BA-42A7-8896-0342121CCA8A}" presName="node" presStyleLbl="node1" presStyleIdx="2" presStyleCnt="4" custScaleX="147861" custScaleY="93348" custRadScaleRad="108530" custRadScaleInc="-1693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DF73C4-3AD4-4BBF-A376-876346B6A48D}" type="pres">
      <dgm:prSet presAssocID="{6CFE77E3-58BA-42A7-8896-0342121CCA8A}" presName="spNode" presStyleCnt="0"/>
      <dgm:spPr/>
      <dgm:t>
        <a:bodyPr/>
        <a:lstStyle/>
        <a:p>
          <a:endParaRPr kumimoji="1" lang="ja-JP" altLang="en-US"/>
        </a:p>
      </dgm:t>
    </dgm:pt>
    <dgm:pt modelId="{96A1121B-326D-4DD2-A2F2-5D2B587D5205}" type="pres">
      <dgm:prSet presAssocID="{9E006AF3-AD69-48EA-AFC2-372D5840FBC1}" presName="sibTrans" presStyleLbl="sibTrans1D1" presStyleIdx="2" presStyleCnt="4"/>
      <dgm:spPr/>
      <dgm:t>
        <a:bodyPr/>
        <a:lstStyle/>
        <a:p>
          <a:endParaRPr kumimoji="1" lang="ja-JP" altLang="en-US"/>
        </a:p>
      </dgm:t>
    </dgm:pt>
    <dgm:pt modelId="{F3243C0E-1C68-4A8C-9BC2-F62CAEB10937}" type="pres">
      <dgm:prSet presAssocID="{48A87A5E-8C58-4D36-AFCA-410BFC9075B9}" presName="node" presStyleLbl="node1" presStyleIdx="3" presStyleCnt="4" custScaleX="147861" custScaleY="100090" custRadScaleRad="117019" custRadScaleInc="-12374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1994915-1516-4095-9591-903B74B3BBB7}" type="pres">
      <dgm:prSet presAssocID="{48A87A5E-8C58-4D36-AFCA-410BFC9075B9}" presName="spNode" presStyleCnt="0"/>
      <dgm:spPr/>
      <dgm:t>
        <a:bodyPr/>
        <a:lstStyle/>
        <a:p>
          <a:endParaRPr kumimoji="1" lang="ja-JP" altLang="en-US"/>
        </a:p>
      </dgm:t>
    </dgm:pt>
    <dgm:pt modelId="{D83C9522-FF76-4A3F-AFED-962FC67D16DA}" type="pres">
      <dgm:prSet presAssocID="{521A2E81-288E-4DBF-AB00-9B0CF3C13550}" presName="sibTrans" presStyleLbl="sibTrans1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D58C59F7-AD67-4024-B8AC-8AA4CD45A528}" type="presOf" srcId="{DD9D6B00-1A5B-43F7-A083-BA35D09FDF18}" destId="{3BEFE73E-C3A6-4DCF-AEAF-3AC23797B30E}" srcOrd="0" destOrd="0" presId="urn:microsoft.com/office/officeart/2005/8/layout/cycle5"/>
    <dgm:cxn modelId="{6885616F-2EB7-492C-AAF9-32CAD421AD1B}" srcId="{27AE27FF-0780-403B-BA2A-E314317405AC}" destId="{48A87A5E-8C58-4D36-AFCA-410BFC9075B9}" srcOrd="3" destOrd="0" parTransId="{F042CCC2-23D2-4C10-A18E-7D21ABA83DC4}" sibTransId="{521A2E81-288E-4DBF-AB00-9B0CF3C13550}"/>
    <dgm:cxn modelId="{806D350C-7C4B-4864-BE9E-D1573E280CB0}" type="presOf" srcId="{0CA9429C-D541-430C-BE8A-6E991D73F9BE}" destId="{CE53E40C-EA1F-49EA-8935-0D960A926E17}" srcOrd="0" destOrd="0" presId="urn:microsoft.com/office/officeart/2005/8/layout/cycle5"/>
    <dgm:cxn modelId="{D4446E68-AE3F-4E52-9D3A-EF46C3A76A93}" type="presOf" srcId="{27AE27FF-0780-403B-BA2A-E314317405AC}" destId="{BDF66004-8F65-463B-B597-E521E2B64954}" srcOrd="0" destOrd="0" presId="urn:microsoft.com/office/officeart/2005/8/layout/cycle5"/>
    <dgm:cxn modelId="{6D6C5B9E-CCA9-478E-BFCE-9A046DBCA59F}" srcId="{27AE27FF-0780-403B-BA2A-E314317405AC}" destId="{6CFE77E3-58BA-42A7-8896-0342121CCA8A}" srcOrd="2" destOrd="0" parTransId="{2F0650C7-0F65-4236-9D91-A7E9434B260A}" sibTransId="{9E006AF3-AD69-48EA-AFC2-372D5840FBC1}"/>
    <dgm:cxn modelId="{E0DF6EB7-DFCF-4AD8-A06F-C69EDF585221}" srcId="{27AE27FF-0780-403B-BA2A-E314317405AC}" destId="{0CA9429C-D541-430C-BE8A-6E991D73F9BE}" srcOrd="1" destOrd="0" parTransId="{595DC454-FCB3-4138-BE55-F475608A68B7}" sibTransId="{DD9D6B00-1A5B-43F7-A083-BA35D09FDF18}"/>
    <dgm:cxn modelId="{6D4FD401-A637-46EB-BADA-61919244C851}" type="presOf" srcId="{521A2E81-288E-4DBF-AB00-9B0CF3C13550}" destId="{D83C9522-FF76-4A3F-AFED-962FC67D16DA}" srcOrd="0" destOrd="0" presId="urn:microsoft.com/office/officeart/2005/8/layout/cycle5"/>
    <dgm:cxn modelId="{335E1461-4FA1-4BF2-9BB1-9EC74E14BF33}" type="presOf" srcId="{1CE7EB66-71A6-46DE-9EA7-7405FB384832}" destId="{46F87B31-CBA2-4675-BE12-C3CB04D896DB}" srcOrd="0" destOrd="0" presId="urn:microsoft.com/office/officeart/2005/8/layout/cycle5"/>
    <dgm:cxn modelId="{C8957CA5-AB1D-4B7A-BB95-BFB4D1102039}" type="presOf" srcId="{9E006AF3-AD69-48EA-AFC2-372D5840FBC1}" destId="{96A1121B-326D-4DD2-A2F2-5D2B587D5205}" srcOrd="0" destOrd="0" presId="urn:microsoft.com/office/officeart/2005/8/layout/cycle5"/>
    <dgm:cxn modelId="{C340B091-BEED-45B1-A2DF-9FC7E45DA5BB}" type="presOf" srcId="{6CFE77E3-58BA-42A7-8896-0342121CCA8A}" destId="{89918041-145D-4ABF-B444-7044EC3CFDF2}" srcOrd="0" destOrd="0" presId="urn:microsoft.com/office/officeart/2005/8/layout/cycle5"/>
    <dgm:cxn modelId="{A01A4568-C6F4-4321-AF10-463B79B79775}" type="presOf" srcId="{092A4F8E-8222-41BC-BA68-986045D4F4C2}" destId="{D9A0443D-0DFE-4378-8054-28CA707505AA}" srcOrd="0" destOrd="0" presId="urn:microsoft.com/office/officeart/2005/8/layout/cycle5"/>
    <dgm:cxn modelId="{09A5C0DD-D5E4-431D-9B00-49CD802170A3}" srcId="{27AE27FF-0780-403B-BA2A-E314317405AC}" destId="{092A4F8E-8222-41BC-BA68-986045D4F4C2}" srcOrd="0" destOrd="0" parTransId="{8001C45D-3A3C-4F80-8FA0-BF3CEB55484A}" sibTransId="{1CE7EB66-71A6-46DE-9EA7-7405FB384832}"/>
    <dgm:cxn modelId="{1377C517-4B65-422A-A6FE-38ED5A17B7DC}" type="presOf" srcId="{48A87A5E-8C58-4D36-AFCA-410BFC9075B9}" destId="{F3243C0E-1C68-4A8C-9BC2-F62CAEB10937}" srcOrd="0" destOrd="0" presId="urn:microsoft.com/office/officeart/2005/8/layout/cycle5"/>
    <dgm:cxn modelId="{CA8A873C-75A2-4998-9722-7DA0C860A46F}" type="presParOf" srcId="{BDF66004-8F65-463B-B597-E521E2B64954}" destId="{D9A0443D-0DFE-4378-8054-28CA707505AA}" srcOrd="0" destOrd="0" presId="urn:microsoft.com/office/officeart/2005/8/layout/cycle5"/>
    <dgm:cxn modelId="{C9F748A1-B832-41D9-B3D3-55EE9844B0D4}" type="presParOf" srcId="{BDF66004-8F65-463B-B597-E521E2B64954}" destId="{6C4DF423-E997-43FE-B4E8-2822B18AAB2C}" srcOrd="1" destOrd="0" presId="urn:microsoft.com/office/officeart/2005/8/layout/cycle5"/>
    <dgm:cxn modelId="{A338F316-93A4-4FCF-8FC4-6F4141165406}" type="presParOf" srcId="{BDF66004-8F65-463B-B597-E521E2B64954}" destId="{46F87B31-CBA2-4675-BE12-C3CB04D896DB}" srcOrd="2" destOrd="0" presId="urn:microsoft.com/office/officeart/2005/8/layout/cycle5"/>
    <dgm:cxn modelId="{34A47909-48CF-4DF8-B5BD-7728985C17A3}" type="presParOf" srcId="{BDF66004-8F65-463B-B597-E521E2B64954}" destId="{CE53E40C-EA1F-49EA-8935-0D960A926E17}" srcOrd="3" destOrd="0" presId="urn:microsoft.com/office/officeart/2005/8/layout/cycle5"/>
    <dgm:cxn modelId="{D90CB2A0-93DB-47E4-AB37-19A8F009D668}" type="presParOf" srcId="{BDF66004-8F65-463B-B597-E521E2B64954}" destId="{4EE944AA-2D23-44D7-BEA9-07E38B5FE22D}" srcOrd="4" destOrd="0" presId="urn:microsoft.com/office/officeart/2005/8/layout/cycle5"/>
    <dgm:cxn modelId="{CDDAD64D-D505-4DEC-A6CA-29BB0B909D83}" type="presParOf" srcId="{BDF66004-8F65-463B-B597-E521E2B64954}" destId="{3BEFE73E-C3A6-4DCF-AEAF-3AC23797B30E}" srcOrd="5" destOrd="0" presId="urn:microsoft.com/office/officeart/2005/8/layout/cycle5"/>
    <dgm:cxn modelId="{9A16C4F8-956B-4954-90FE-50F00C2860D2}" type="presParOf" srcId="{BDF66004-8F65-463B-B597-E521E2B64954}" destId="{89918041-145D-4ABF-B444-7044EC3CFDF2}" srcOrd="6" destOrd="0" presId="urn:microsoft.com/office/officeart/2005/8/layout/cycle5"/>
    <dgm:cxn modelId="{BBFC5CD5-D16D-4C45-BDF4-073824156890}" type="presParOf" srcId="{BDF66004-8F65-463B-B597-E521E2B64954}" destId="{13DF73C4-3AD4-4BBF-A376-876346B6A48D}" srcOrd="7" destOrd="0" presId="urn:microsoft.com/office/officeart/2005/8/layout/cycle5"/>
    <dgm:cxn modelId="{79F0102C-6C06-47DB-BCE4-AFA9F91199A0}" type="presParOf" srcId="{BDF66004-8F65-463B-B597-E521E2B64954}" destId="{96A1121B-326D-4DD2-A2F2-5D2B587D5205}" srcOrd="8" destOrd="0" presId="urn:microsoft.com/office/officeart/2005/8/layout/cycle5"/>
    <dgm:cxn modelId="{6BC45CA2-C4D1-437C-AA38-361DD2A3401D}" type="presParOf" srcId="{BDF66004-8F65-463B-B597-E521E2B64954}" destId="{F3243C0E-1C68-4A8C-9BC2-F62CAEB10937}" srcOrd="9" destOrd="0" presId="urn:microsoft.com/office/officeart/2005/8/layout/cycle5"/>
    <dgm:cxn modelId="{C8C44284-4A4F-4020-A342-108092CD05E7}" type="presParOf" srcId="{BDF66004-8F65-463B-B597-E521E2B64954}" destId="{C1994915-1516-4095-9591-903B74B3BBB7}" srcOrd="10" destOrd="0" presId="urn:microsoft.com/office/officeart/2005/8/layout/cycle5"/>
    <dgm:cxn modelId="{FDF08E51-37E2-4796-AB5E-345BE7C47AD4}" type="presParOf" srcId="{BDF66004-8F65-463B-B597-E521E2B64954}" destId="{D83C9522-FF76-4A3F-AFED-962FC67D16D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B7933-A650-4B95-BB70-604CC34DBB23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7E312-9F00-45F4-A10E-850F476DD54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2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EACB6-E695-423D-AE2B-68125493AA43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ABBC7-4A56-45E8-BAE7-60E42EA001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17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FF0FCF-3D36-488B-AA08-6D8E132CC00B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7751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2090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23051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87357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28846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797350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393692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29951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795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496943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8890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940067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037998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43810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538080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247720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96434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29615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3143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2806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925676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55301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663878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90420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483926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791624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751546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23860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555845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943631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889102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38433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25704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5558452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683773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3624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51248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06858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6844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7865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541F7-0FC6-4FBE-949B-EC02321F287B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8330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B437CC-226B-4E03-BBC9-2DE121184DED}" type="datetimeFigureOut">
              <a:rPr kumimoji="1" lang="ja-JP" altLang="en-US" smtClean="0"/>
              <a:pPr/>
              <a:t>2018/2/27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6D8391-0D11-43AC-B7AF-5E4594277E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60032" y="5301208"/>
            <a:ext cx="4068763" cy="1439863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平成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 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日（土）</a:t>
            </a:r>
            <a:endParaRPr lang="en-US" altLang="ja-JP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医療法人　小川内科医院　　　島　　仁</a:t>
            </a:r>
            <a:endParaRPr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199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79512" y="1196752"/>
            <a:ext cx="8784976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ja-JP" altLang="en-US" sz="5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漢方から健康へのアプローチ</a:t>
            </a:r>
            <a:endParaRPr lang="en-US" altLang="ja-JP" sz="54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ja-JP" altLang="en-US" sz="4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～高齢者と漢方～</a:t>
            </a:r>
            <a:endParaRPr lang="en-US" altLang="ja-JP" sz="48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09" y="2414354"/>
            <a:ext cx="3945952" cy="4270363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漢方医学的な考え方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668677" y="1475755"/>
            <a:ext cx="2991555" cy="455009"/>
          </a:xfrm>
          <a:prstGeom prst="roundRect">
            <a:avLst/>
          </a:prstGeom>
          <a:solidFill>
            <a:srgbClr val="CCFF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人間を木に例えると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7457818" y="2824470"/>
            <a:ext cx="1060343" cy="835151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endParaRPr kumimoji="1" lang="en-US" altLang="ja-JP" sz="4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953742" y="4954811"/>
            <a:ext cx="1060343" cy="835151"/>
          </a:xfrm>
          <a:prstGeom prst="ellipse">
            <a:avLst/>
          </a:prstGeom>
          <a:solidFill>
            <a:srgbClr val="99CCFF"/>
          </a:solidFill>
          <a:ln>
            <a:solidFill>
              <a:srgbClr val="3399FF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</a:t>
            </a:r>
            <a:endParaRPr kumimoji="1" lang="en-US" altLang="ja-JP" sz="4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594086" y="5044058"/>
            <a:ext cx="1060343" cy="835151"/>
          </a:xfrm>
          <a:prstGeom prst="ellipse">
            <a:avLst/>
          </a:prstGeom>
          <a:solidFill>
            <a:srgbClr val="FF9999"/>
          </a:solidFill>
          <a:ln>
            <a:solidFill>
              <a:srgbClr val="FF6699"/>
            </a:solidFill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</a:t>
            </a:r>
            <a:endParaRPr kumimoji="1" lang="en-US" altLang="ja-JP" sz="4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47198"/>
            <a:ext cx="1173410" cy="11892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32" y="5272177"/>
            <a:ext cx="1120795" cy="9806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7096">
            <a:off x="4192439" y="5584322"/>
            <a:ext cx="1380586" cy="78729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82700" y="1904869"/>
            <a:ext cx="3152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/>
              <a:t>各臓器は、気・血・水という三つの構成要素により円滑に機能する。</a:t>
            </a:r>
            <a:endParaRPr kumimoji="1" lang="ja-JP" altLang="en-US" sz="2200" b="1" dirty="0"/>
          </a:p>
        </p:txBody>
      </p:sp>
      <p:sp>
        <p:nvSpPr>
          <p:cNvPr id="11" name="下矢印 10"/>
          <p:cNvSpPr/>
          <p:nvPr/>
        </p:nvSpPr>
        <p:spPr>
          <a:xfrm>
            <a:off x="1581516" y="3160828"/>
            <a:ext cx="648072" cy="648072"/>
          </a:xfrm>
          <a:prstGeom prst="downArrow">
            <a:avLst/>
          </a:prstGeom>
          <a:solidFill>
            <a:srgbClr val="CCFFCC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569" y="4049196"/>
            <a:ext cx="3152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/>
              <a:t>気・血・水 のバランスが保たれていると身体は円滑に機能する。</a:t>
            </a:r>
            <a:endParaRPr kumimoji="1" lang="ja-JP" altLang="en-US" sz="22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66951" y="5762525"/>
            <a:ext cx="270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栄養成分、赤い成分</a:t>
            </a:r>
            <a:endParaRPr kumimoji="1"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20427" y="5821985"/>
            <a:ext cx="2143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潤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</a:t>
            </a:r>
            <a:r>
              <a:rPr kumimoji="1"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成分、液体</a:t>
            </a:r>
            <a:endParaRPr kumimoji="1"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80312" y="3683353"/>
            <a:ext cx="17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エネルギー、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臓腑機能</a:t>
            </a:r>
            <a:endParaRPr kumimoji="1"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80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 animBg="1"/>
      <p:bldP spid="3" grpId="0" animBg="1"/>
      <p:bldP spid="7" grpId="0" animBg="1"/>
      <p:bldP spid="6" grpId="0" animBg="1"/>
      <p:bldP spid="2" grpId="0"/>
      <p:bldP spid="11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7324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どのようにバランスを崩すのか①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53646" y="2693782"/>
            <a:ext cx="523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・元気がない、疲れやすい、食欲不振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1032" y="1207405"/>
            <a:ext cx="764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① 身体に必要なものが</a:t>
            </a:r>
            <a:r>
              <a:rPr kumimoji="1" lang="ja-JP" altLang="en-US" sz="2800" b="1" u="sng" dirty="0" smtClean="0"/>
              <a:t>不足する状態</a:t>
            </a:r>
            <a:endParaRPr kumimoji="1" lang="ja-JP" altLang="en-US" sz="2800" b="1" u="sng" dirty="0"/>
          </a:p>
        </p:txBody>
      </p:sp>
      <p:sp>
        <p:nvSpPr>
          <p:cNvPr id="9" name="正方形/長方形 8"/>
          <p:cNvSpPr/>
          <p:nvPr/>
        </p:nvSpPr>
        <p:spPr>
          <a:xfrm>
            <a:off x="1043608" y="2031488"/>
            <a:ext cx="1872208" cy="5573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  <a:gs pos="10000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 w="31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気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の不足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95634" y="5125292"/>
            <a:ext cx="1872208" cy="557357"/>
          </a:xfrm>
          <a:prstGeom prst="rect">
            <a:avLst/>
          </a:prstGeom>
          <a:gradFill flip="none" rotWithShape="1">
            <a:gsLst>
              <a:gs pos="96000">
                <a:srgbClr val="99CCF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  <a:gs pos="100000">
                <a:srgbClr val="99CCFF"/>
              </a:gs>
              <a:gs pos="99000">
                <a:srgbClr val="99CC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水の不足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43608" y="3578390"/>
            <a:ext cx="1872208" cy="557357"/>
          </a:xfrm>
          <a:prstGeom prst="rect">
            <a:avLst/>
          </a:prstGeom>
          <a:gradFill flip="none" rotWithShape="1">
            <a:gsLst>
              <a:gs pos="96000">
                <a:srgbClr val="FFCCCC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  <a:gs pos="100000">
                <a:srgbClr val="FFCCCC"/>
              </a:gs>
              <a:gs pos="100000">
                <a:srgbClr val="FFCCCC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血の不足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21719" y="2031488"/>
            <a:ext cx="1296144" cy="557357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気 虚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021719" y="5125292"/>
            <a:ext cx="1296144" cy="557357"/>
          </a:xfrm>
          <a:prstGeom prst="rect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陰 虚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1719" y="3578390"/>
            <a:ext cx="1296144" cy="557357"/>
          </a:xfrm>
          <a:prstGeom prst="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血 虚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62571" y="5847655"/>
            <a:ext cx="523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・脱水症状、口の乾燥、落ち着かない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53646" y="4267788"/>
            <a:ext cx="523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・貧血、皮膚の乾燥、不眠</a:t>
            </a:r>
            <a:endParaRPr kumimoji="1" lang="ja-JP" altLang="en-US" sz="2400" b="1" dirty="0"/>
          </a:p>
        </p:txBody>
      </p:sp>
      <p:sp>
        <p:nvSpPr>
          <p:cNvPr id="6" name="右矢印 5"/>
          <p:cNvSpPr/>
          <p:nvPr/>
        </p:nvSpPr>
        <p:spPr>
          <a:xfrm>
            <a:off x="3160349" y="2225935"/>
            <a:ext cx="648072" cy="144016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170744" y="3785060"/>
            <a:ext cx="648072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3170744" y="5331962"/>
            <a:ext cx="648072" cy="144016"/>
          </a:xfrm>
          <a:prstGeom prst="rightArrow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3471" y="3597623"/>
            <a:ext cx="1440160" cy="144016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92" y="4548016"/>
            <a:ext cx="1105607" cy="171190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55" y="1296089"/>
            <a:ext cx="1911474" cy="21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  <p:bldP spid="4" grpId="0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7324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どのようにバランスを崩すのか②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53646" y="2693782"/>
            <a:ext cx="523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・抑うつ、イライラ、お腹が張る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1032" y="1207405"/>
            <a:ext cx="764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② 身体に不必要なものが</a:t>
            </a:r>
            <a:r>
              <a:rPr kumimoji="1" lang="ja-JP" altLang="en-US" sz="2800" b="1" u="sng" dirty="0" smtClean="0"/>
              <a:t>過剰になる状態</a:t>
            </a:r>
            <a:endParaRPr kumimoji="1" lang="ja-JP" altLang="en-US" sz="2800" b="1" u="sng" dirty="0"/>
          </a:p>
        </p:txBody>
      </p:sp>
      <p:sp>
        <p:nvSpPr>
          <p:cNvPr id="9" name="正方形/長方形 8"/>
          <p:cNvSpPr/>
          <p:nvPr/>
        </p:nvSpPr>
        <p:spPr>
          <a:xfrm>
            <a:off x="1043608" y="2031488"/>
            <a:ext cx="1872208" cy="5573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  <a:gs pos="10000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 w="31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気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の滞り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95634" y="5125292"/>
            <a:ext cx="1872208" cy="557357"/>
          </a:xfrm>
          <a:prstGeom prst="rect">
            <a:avLst/>
          </a:prstGeom>
          <a:gradFill flip="none" rotWithShape="1">
            <a:gsLst>
              <a:gs pos="96000">
                <a:srgbClr val="99CCF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  <a:gs pos="100000">
                <a:srgbClr val="99CCFF"/>
              </a:gs>
              <a:gs pos="99000">
                <a:srgbClr val="99CC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水の滞り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43608" y="3578390"/>
            <a:ext cx="1872208" cy="557357"/>
          </a:xfrm>
          <a:prstGeom prst="rect">
            <a:avLst/>
          </a:prstGeom>
          <a:gradFill flip="none" rotWithShape="1">
            <a:gsLst>
              <a:gs pos="96000">
                <a:srgbClr val="FFCCCC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9"/>
              </a:gs>
              <a:gs pos="100000">
                <a:srgbClr val="FFCCCC"/>
              </a:gs>
              <a:gs pos="100000">
                <a:srgbClr val="FFCCCC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血の滞り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21719" y="2031488"/>
            <a:ext cx="1296144" cy="557357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気 滞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021719" y="5125292"/>
            <a:ext cx="1296144" cy="557357"/>
          </a:xfrm>
          <a:prstGeom prst="rect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水 滞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1719" y="3578390"/>
            <a:ext cx="1296144" cy="557357"/>
          </a:xfrm>
          <a:prstGeom prst="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血 滞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62571" y="5847655"/>
            <a:ext cx="523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・むくみ、体</a:t>
            </a:r>
            <a:r>
              <a:rPr lang="ja-JP" altLang="en-US" sz="2400" b="1" dirty="0"/>
              <a:t>が</a:t>
            </a:r>
            <a:r>
              <a:rPr lang="ja-JP" altLang="en-US" sz="2400" b="1" dirty="0" smtClean="0"/>
              <a:t>重だるい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53646" y="4267788"/>
            <a:ext cx="523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・いつも同じところが痛い、静脈瘤</a:t>
            </a:r>
            <a:endParaRPr kumimoji="1" lang="ja-JP" altLang="en-US" sz="2400" b="1" dirty="0"/>
          </a:p>
        </p:txBody>
      </p:sp>
      <p:sp>
        <p:nvSpPr>
          <p:cNvPr id="6" name="右矢印 5"/>
          <p:cNvSpPr/>
          <p:nvPr/>
        </p:nvSpPr>
        <p:spPr>
          <a:xfrm>
            <a:off x="3160349" y="2225935"/>
            <a:ext cx="648072" cy="144016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170744" y="3785060"/>
            <a:ext cx="648072" cy="144016"/>
          </a:xfrm>
          <a:prstGeom prst="rightArrow">
            <a:avLst/>
          </a:prstGeom>
          <a:solidFill>
            <a:srgbClr val="FFCCCC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3170744" y="5331962"/>
            <a:ext cx="648072" cy="144016"/>
          </a:xfrm>
          <a:prstGeom prst="rightArrow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15" y="4442942"/>
            <a:ext cx="1640435" cy="18430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72" y="2135153"/>
            <a:ext cx="1167780" cy="15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  <p:bldP spid="4" grpId="0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683"/>
            <a:ext cx="9144000" cy="7647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ja-JP" altLang="en-US" sz="4200" dirty="0" smtClean="0">
                <a:solidFill>
                  <a:schemeClr val="tx1"/>
                </a:solidFill>
                <a:latin typeface="+mj-ea"/>
              </a:rPr>
              <a:t>「気・血・水」のバランス</a:t>
            </a:r>
          </a:p>
        </p:txBody>
      </p:sp>
      <p:sp>
        <p:nvSpPr>
          <p:cNvPr id="5" name="二等辺三角形 4"/>
          <p:cNvSpPr/>
          <p:nvPr/>
        </p:nvSpPr>
        <p:spPr>
          <a:xfrm flipV="1">
            <a:off x="4751800" y="1701288"/>
            <a:ext cx="432048" cy="4680000"/>
          </a:xfrm>
          <a:prstGeom prst="triangle">
            <a:avLst/>
          </a:prstGeom>
          <a:solidFill>
            <a:srgbClr val="FFFF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2670364" flipV="1">
            <a:off x="4751800" y="1701288"/>
            <a:ext cx="432048" cy="4680000"/>
          </a:xfrm>
          <a:prstGeom prst="triangle">
            <a:avLst/>
          </a:prstGeom>
          <a:solidFill>
            <a:srgbClr val="FF66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5400000" flipV="1">
            <a:off x="4751800" y="1701288"/>
            <a:ext cx="432048" cy="4680000"/>
          </a:xfrm>
          <a:prstGeom prst="triangle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467724" y="3539328"/>
            <a:ext cx="1000201" cy="10039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中心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星 24 14"/>
          <p:cNvSpPr/>
          <p:nvPr/>
        </p:nvSpPr>
        <p:spPr>
          <a:xfrm>
            <a:off x="3224623" y="2523272"/>
            <a:ext cx="614019" cy="597041"/>
          </a:xfrm>
          <a:prstGeom prst="star24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 24 16"/>
          <p:cNvSpPr/>
          <p:nvPr/>
        </p:nvSpPr>
        <p:spPr>
          <a:xfrm>
            <a:off x="6305834" y="4857198"/>
            <a:ext cx="614019" cy="597041"/>
          </a:xfrm>
          <a:prstGeom prst="star24">
            <a:avLst/>
          </a:prstGeom>
          <a:solidFill>
            <a:srgbClr val="3333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星 24 17"/>
          <p:cNvSpPr/>
          <p:nvPr/>
        </p:nvSpPr>
        <p:spPr>
          <a:xfrm>
            <a:off x="3779912" y="5784287"/>
            <a:ext cx="614019" cy="597041"/>
          </a:xfrm>
          <a:prstGeom prst="star24">
            <a:avLst/>
          </a:prstGeom>
          <a:solidFill>
            <a:srgbClr val="6633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矢印 15"/>
          <p:cNvSpPr/>
          <p:nvPr/>
        </p:nvSpPr>
        <p:spPr>
          <a:xfrm rot="7286337">
            <a:off x="4035306" y="2975794"/>
            <a:ext cx="423245" cy="578389"/>
          </a:xfrm>
          <a:prstGeom prst="upArrow">
            <a:avLst/>
          </a:prstGeom>
          <a:solidFill>
            <a:srgbClr val="333300"/>
          </a:solidFill>
          <a:ln>
            <a:solidFill>
              <a:srgbClr val="33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矢印 19"/>
          <p:cNvSpPr/>
          <p:nvPr/>
        </p:nvSpPr>
        <p:spPr>
          <a:xfrm rot="12721815" flipV="1">
            <a:off x="4231862" y="5046084"/>
            <a:ext cx="423245" cy="578389"/>
          </a:xfrm>
          <a:prstGeom prst="upArrow">
            <a:avLst/>
          </a:prstGeom>
          <a:solidFill>
            <a:srgbClr val="333300"/>
          </a:solidFill>
          <a:ln>
            <a:solidFill>
              <a:srgbClr val="33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/>
          <p:cNvSpPr/>
          <p:nvPr/>
        </p:nvSpPr>
        <p:spPr>
          <a:xfrm rot="18086337">
            <a:off x="5721396" y="4415465"/>
            <a:ext cx="423245" cy="578389"/>
          </a:xfrm>
          <a:prstGeom prst="upArrow">
            <a:avLst/>
          </a:prstGeom>
          <a:solidFill>
            <a:srgbClr val="333300"/>
          </a:solidFill>
          <a:ln>
            <a:solidFill>
              <a:srgbClr val="33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32114" y="1155201"/>
            <a:ext cx="432048" cy="388672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気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500897" y="3846952"/>
            <a:ext cx="432048" cy="388672"/>
          </a:xfrm>
          <a:prstGeom prst="rect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水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887204" y="2026690"/>
            <a:ext cx="432048" cy="388672"/>
          </a:xfrm>
          <a:prstGeom prst="rect">
            <a:avLst/>
          </a:prstGeom>
          <a:solidFill>
            <a:srgbClr val="FF66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血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8" y="1778604"/>
            <a:ext cx="2104544" cy="41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7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animBg="1"/>
      <p:bldP spid="12" grpId="0" animBg="1"/>
      <p:bldP spid="13" grpId="0" animBg="1"/>
      <p:bldP spid="9" grpId="0" animBg="1"/>
      <p:bldP spid="15" grpId="0" animBg="1"/>
      <p:bldP spid="17" grpId="0" animBg="1"/>
      <p:bldP spid="18" grpId="0" animBg="1"/>
      <p:bldP spid="16" grpId="0" animBg="1"/>
      <p:bldP spid="20" grpId="0" animBg="1"/>
      <p:bldP spid="21" grpId="0" animBg="1"/>
      <p:bldP spid="19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7323"/>
            <a:ext cx="9144000" cy="792244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000" dirty="0" smtClean="0">
                <a:solidFill>
                  <a:schemeClr val="tx1"/>
                </a:solidFill>
                <a:latin typeface="+mj-ea"/>
              </a:rPr>
              <a:t>パンダも使った漢方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4353" y="863153"/>
            <a:ext cx="649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1972</a:t>
            </a:r>
            <a:r>
              <a:rPr kumimoji="1" lang="ja-JP" altLang="en-US" sz="2400" b="1" dirty="0" smtClean="0"/>
              <a:t>年</a:t>
            </a:r>
            <a:endParaRPr kumimoji="1"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初来日した</a:t>
            </a:r>
            <a:r>
              <a:rPr kumimoji="1" lang="ja-JP" altLang="en-US" sz="2400" b="1" dirty="0" smtClean="0"/>
              <a:t>カンカン（康康）とランラン（蘭蘭）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　</a:t>
            </a:r>
            <a:r>
              <a:rPr kumimoji="1" lang="ja-JP" altLang="en-US" sz="2400" b="1" dirty="0" smtClean="0"/>
              <a:t>   ところが、来日</a:t>
            </a:r>
            <a:r>
              <a:rPr kumimoji="1" lang="en-US" altLang="ja-JP" sz="2400" b="1" dirty="0" smtClean="0"/>
              <a:t>10</a:t>
            </a:r>
            <a:r>
              <a:rPr lang="ja-JP" altLang="en-US" sz="2400" b="1" dirty="0" smtClean="0"/>
              <a:t>日後にカンカンが風邪！</a:t>
            </a:r>
            <a:endParaRPr kumimoji="1" lang="ja-JP" altLang="en-US" sz="2400" b="1" u="sng" dirty="0"/>
          </a:p>
        </p:txBody>
      </p:sp>
      <p:sp>
        <p:nvSpPr>
          <p:cNvPr id="21" name="右矢印 20"/>
          <p:cNvSpPr/>
          <p:nvPr/>
        </p:nvSpPr>
        <p:spPr>
          <a:xfrm>
            <a:off x="3273167" y="5541439"/>
            <a:ext cx="1660605" cy="387206"/>
          </a:xfrm>
          <a:prstGeom prst="rightArrow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9" y="1124744"/>
            <a:ext cx="1472038" cy="13616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44" y="4973803"/>
            <a:ext cx="1339781" cy="15224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9" y="5133691"/>
            <a:ext cx="1394437" cy="12027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56677"/>
            <a:ext cx="775855" cy="12174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5" y="3889929"/>
            <a:ext cx="1008485" cy="972208"/>
          </a:xfrm>
          <a:prstGeom prst="rect">
            <a:avLst/>
          </a:prstGeom>
        </p:spPr>
      </p:pic>
      <p:sp>
        <p:nvSpPr>
          <p:cNvPr id="22" name="角丸四角形吹き出し 21"/>
          <p:cNvSpPr/>
          <p:nvPr/>
        </p:nvSpPr>
        <p:spPr>
          <a:xfrm>
            <a:off x="1234628" y="2296469"/>
            <a:ext cx="3685328" cy="532393"/>
          </a:xfrm>
          <a:prstGeom prst="wedgeRoundRectCallout">
            <a:avLst>
              <a:gd name="adj1" fmla="val -34951"/>
              <a:gd name="adj2" fmla="val 84950"/>
              <a:gd name="adj3" fmla="val 16667"/>
            </a:avLst>
          </a:prstGeom>
          <a:solidFill>
            <a:srgbClr val="CCE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どういう治療をすればいいのか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r>
              <a:rPr kumimoji="1" lang="ja-JP" altLang="en-US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3751362" y="3131285"/>
            <a:ext cx="3992763" cy="532393"/>
          </a:xfrm>
          <a:prstGeom prst="wedgeRoundRectCallout">
            <a:avLst>
              <a:gd name="adj1" fmla="val 36527"/>
              <a:gd name="adj2" fmla="val 100724"/>
              <a:gd name="adj3" fmla="val 16667"/>
            </a:avLst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中国</a:t>
            </a:r>
            <a:r>
              <a:rPr lang="ja-JP" altLang="en-US" dirty="0">
                <a:solidFill>
                  <a:schemeClr val="tx1"/>
                </a:solidFill>
              </a:rPr>
              <a:t>生</a:t>
            </a:r>
            <a:r>
              <a:rPr lang="ja-JP" altLang="en-US" dirty="0" smtClean="0">
                <a:solidFill>
                  <a:schemeClr val="tx1"/>
                </a:solidFill>
              </a:rPr>
              <a:t>まれだから、漢方はどうだろう！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60001" y="4997178"/>
            <a:ext cx="289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漢方薬を与えてみたところ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47810" y="5322411"/>
            <a:ext cx="239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すっかり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　元気になりま</a:t>
            </a:r>
            <a:r>
              <a:rPr lang="ja-JP" altLang="en-US" b="1" dirty="0" smtClean="0"/>
              <a:t>した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22583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  <p:bldP spid="21" grpId="0" animBg="1"/>
      <p:bldP spid="22" grpId="0" animBg="1"/>
      <p:bldP spid="24" grpId="0" animBg="1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31" y="1196752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400" dirty="0">
                <a:solidFill>
                  <a:schemeClr val="tx1"/>
                </a:solidFill>
                <a:latin typeface="+mj-ea"/>
              </a:rPr>
              <a:t>元気</a:t>
            </a:r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がなく、気虚だとわかったら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4790" y="2576346"/>
            <a:ext cx="1440160" cy="144016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3146" y="4725144"/>
            <a:ext cx="1728192" cy="1815256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2771800" y="2756366"/>
            <a:ext cx="4372990" cy="2520280"/>
          </a:xfrm>
          <a:prstGeom prst="wedgeEllipseCallout">
            <a:avLst>
              <a:gd name="adj1" fmla="val -50989"/>
              <a:gd name="adj2" fmla="val 44278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どうすれば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良いでしょうか？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5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95688" y="1722003"/>
            <a:ext cx="6968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/>
              <a:t>～「気」を増やす生薬を入れよう～</a:t>
            </a:r>
            <a:endParaRPr kumimoji="1" lang="ja-JP" altLang="en-US" sz="3600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1" y="328681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気（エネルギー）が足りないなら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63787" y="2780928"/>
            <a:ext cx="2232248" cy="3774516"/>
          </a:xfrm>
          <a:prstGeom prst="rect">
            <a:avLst/>
          </a:prstGeom>
          <a:noFill/>
          <a:ln w="7620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 smtClean="0"/>
              <a:t>　・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人参</a:t>
            </a:r>
            <a:endPara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・白朮</a:t>
            </a:r>
            <a:endPara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・茯苓</a:t>
            </a:r>
            <a:endPara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・甘草</a:t>
            </a:r>
            <a:endPara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5664" r="59449" b="36358"/>
          <a:stretch/>
        </p:blipFill>
        <p:spPr>
          <a:xfrm>
            <a:off x="6516216" y="2636912"/>
            <a:ext cx="1349184" cy="14958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1" y="2636912"/>
            <a:ext cx="1850545" cy="13926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7" b="56821"/>
          <a:stretch/>
        </p:blipFill>
        <p:spPr>
          <a:xfrm>
            <a:off x="984641" y="4538564"/>
            <a:ext cx="1658965" cy="16369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2" b="59095"/>
          <a:stretch/>
        </p:blipFill>
        <p:spPr>
          <a:xfrm>
            <a:off x="6516216" y="4928916"/>
            <a:ext cx="1680026" cy="12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57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mph" presetSubtype="0" accel="13333" decel="1333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path" presetSubtype="0" accel="82000" decel="1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08 1.11111E-6 L -0.29462 -0.16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6" presetClass="emph" presetSubtype="0" accel="13333" decel="1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5" presetClass="path" presetSubtype="0" accel="82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-0.03449 L 0.41146 -0.1891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accel="13333" decel="1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5" presetClass="path" presetSubtype="0" accel="82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29931 0.1326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250"/>
                            </p:stCondLst>
                            <p:childTnLst>
                              <p:par>
                                <p:cTn id="64" presetID="6" presetClass="emph" presetSubtype="0" accel="13333" decel="1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35" presetClass="path" presetSubtype="0" accel="82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3.33333E-6 L 0.3415 0.1796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46" grpId="0"/>
      <p:bldP spid="9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475656" y="1772816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気虚</a:t>
            </a:r>
            <a:r>
              <a:rPr lang="ja-JP" altLang="en-US" sz="2800" b="1" dirty="0" smtClean="0"/>
              <a:t>　　～気を補う漢方薬～</a:t>
            </a:r>
            <a:endParaRPr lang="en-US" altLang="ja-JP" sz="2800" b="1" dirty="0" smtClean="0"/>
          </a:p>
          <a:p>
            <a:endParaRPr lang="en-US" altLang="ja-JP" sz="2800" b="1" dirty="0" smtClean="0"/>
          </a:p>
          <a:p>
            <a:r>
              <a:rPr lang="ja-JP" altLang="en-US" sz="3200" b="1" dirty="0"/>
              <a:t>　</a:t>
            </a:r>
            <a:r>
              <a:rPr lang="ja-JP" altLang="en-US" sz="3200" b="1" dirty="0" smtClean="0"/>
              <a:t>　　　　・補中益気湯</a:t>
            </a:r>
            <a:endParaRPr lang="en-US" altLang="ja-JP" sz="3200" b="1" dirty="0" smtClean="0"/>
          </a:p>
          <a:p>
            <a:r>
              <a:rPr lang="ja-JP" altLang="en-US" sz="3200" b="1" dirty="0"/>
              <a:t>　</a:t>
            </a:r>
            <a:r>
              <a:rPr lang="ja-JP" altLang="en-US" sz="3200" b="1" dirty="0" smtClean="0"/>
              <a:t>　　　　・六君子湯</a:t>
            </a:r>
            <a:endParaRPr lang="en-US" altLang="ja-JP" sz="3200" b="1" dirty="0" smtClean="0"/>
          </a:p>
          <a:p>
            <a:endParaRPr lang="en-US" altLang="ja-JP" sz="2800" b="1" dirty="0"/>
          </a:p>
          <a:p>
            <a:r>
              <a:rPr lang="ja-JP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気血両虚</a:t>
            </a:r>
            <a:r>
              <a:rPr lang="ja-JP" altLang="en-US" sz="2800" b="1" dirty="0" smtClean="0"/>
              <a:t>　～気と血を補う漢方薬～</a:t>
            </a:r>
            <a:endParaRPr lang="en-US" altLang="ja-JP" sz="2800" b="1" dirty="0" smtClean="0"/>
          </a:p>
          <a:p>
            <a:r>
              <a:rPr lang="ja-JP" altLang="en-US" sz="2800" b="1" dirty="0"/>
              <a:t>　</a:t>
            </a:r>
            <a:endParaRPr lang="en-US" altLang="ja-JP" sz="2800" b="1" dirty="0" smtClean="0"/>
          </a:p>
          <a:p>
            <a:r>
              <a:rPr lang="ja-JP" altLang="en-US" sz="3200" b="1" dirty="0"/>
              <a:t>　</a:t>
            </a:r>
            <a:r>
              <a:rPr lang="ja-JP" altLang="en-US" sz="3200" b="1" dirty="0" smtClean="0"/>
              <a:t>　　　　・十全大補湯</a:t>
            </a:r>
            <a:endParaRPr lang="en-US" altLang="ja-JP" sz="32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</a:t>
            </a:r>
            <a:endParaRPr kumimoji="1" lang="ja-JP" altLang="en-US" sz="2800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気虚に対する代表的な漢方薬</a:t>
            </a:r>
          </a:p>
        </p:txBody>
      </p:sp>
    </p:spTree>
    <p:extLst>
      <p:ext uri="{BB962C8B-B14F-4D97-AF65-F5344CB8AC3E}">
        <p14:creationId xmlns:p14="http://schemas.microsoft.com/office/powerpoint/2010/main" val="4129806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六君子湯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115616" y="1340768"/>
            <a:ext cx="6912768" cy="5400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半夏：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消化機能促進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、吐き気止め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茯苓：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消化吸収補助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、利尿作用、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>
                <a:solidFill>
                  <a:schemeClr val="tx1"/>
                </a:solidFill>
              </a:rPr>
              <a:t>を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補う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人参</a:t>
            </a:r>
            <a:r>
              <a:rPr lang="ja-JP" altLang="en-US" sz="2400" b="1" dirty="0">
                <a:solidFill>
                  <a:schemeClr val="tx1"/>
                </a:solidFill>
              </a:rPr>
              <a:t>：元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>
                <a:solidFill>
                  <a:schemeClr val="tx1"/>
                </a:solidFill>
              </a:rPr>
              <a:t>を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補う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白朮</a:t>
            </a:r>
            <a:r>
              <a:rPr lang="ja-JP" altLang="en-US" sz="2400" b="1" dirty="0">
                <a:solidFill>
                  <a:schemeClr val="tx1"/>
                </a:solidFill>
              </a:rPr>
              <a:t>：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消化吸収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補助、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を補う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陳皮</a:t>
            </a:r>
            <a:r>
              <a:rPr lang="ja-JP" altLang="en-US" sz="2400" b="1" dirty="0">
                <a:solidFill>
                  <a:schemeClr val="tx1"/>
                </a:solidFill>
              </a:rPr>
              <a:t>：食欲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増加、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消化管運動促進</a:t>
            </a:r>
            <a:endParaRPr lang="en-US" altLang="ja-JP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大棗：元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と潤いを与える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甘草：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胃腸の補助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、諸薬の調和</a:t>
            </a:r>
            <a:r>
              <a:rPr lang="ja-JP" altLang="en-US" sz="2400" b="1" dirty="0">
                <a:solidFill>
                  <a:schemeClr val="tx1"/>
                </a:solidFill>
              </a:rPr>
              <a:t>、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>
                <a:solidFill>
                  <a:schemeClr val="tx1"/>
                </a:solidFill>
              </a:rPr>
              <a:t>を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補う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生姜：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胃腸の補助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、吐き気止め　　　　　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3908" y="1048380"/>
            <a:ext cx="1656184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/>
              <a:t>構　成</a:t>
            </a:r>
            <a:endParaRPr kumimoji="1" lang="ja-JP" altLang="en-US" sz="3200" b="1" dirty="0"/>
          </a:p>
        </p:txBody>
      </p:sp>
      <p:sp>
        <p:nvSpPr>
          <p:cNvPr id="2" name="角丸四角形 1"/>
          <p:cNvSpPr/>
          <p:nvPr/>
        </p:nvSpPr>
        <p:spPr>
          <a:xfrm>
            <a:off x="1547664" y="2492896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547664" y="3026586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547664" y="3568824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47664" y="5229200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69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 animBg="1"/>
      <p:bldP spid="9" grpId="0" animBg="1"/>
      <p:bldP spid="2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漢方治療に</a:t>
            </a:r>
            <a:r>
              <a:rPr lang="ja-JP" altLang="en-US" sz="4000" dirty="0" smtClean="0">
                <a:solidFill>
                  <a:schemeClr val="tx1"/>
                </a:solidFill>
                <a:latin typeface="+mj-ea"/>
              </a:rPr>
              <a:t>取り組んだ</a:t>
            </a:r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 きっかけ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107504" y="1412776"/>
            <a:ext cx="8568952" cy="5301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200" b="1" dirty="0" smtClean="0">
                <a:solidFill>
                  <a:schemeClr val="tx1"/>
                </a:solidFill>
              </a:rPr>
              <a:t>患    者：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70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歳代　男性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主    訴：黄疸、便秘、全身倦怠感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現病歴：食後の上腹部つかえ感、便秘、倦怠感、嗄声が出現。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皮膚黄染も指摘され初診。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所　 見：身長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154cm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、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体重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54kg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皮膚－乾燥し黄疸色、掻痒あり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 舌－やや乾燥し、厚い黄苔あり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    脈－やや沈・細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腹症－胸脇苦満高度、心下痞硬あり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経　 過：諸検査で胆石による急性胆のう炎と診断したが、入院の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同意が得られず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大柴胡湯合茵蔯蒿湯を処方した。半年後</a:t>
            </a:r>
            <a:endParaRPr lang="en-US" altLang="ja-JP" sz="2200" b="1" dirty="0" smtClean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2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　　　　に症状が再燃し、総胆管にも結石を認めたため、摘除術</a:t>
            </a:r>
            <a:endParaRPr lang="en-US" altLang="ja-JP" sz="2200" b="1" dirty="0" smtClean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2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　　　　の準備をしていたところ、自然に排石され症状も改善した。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27584" y="840566"/>
            <a:ext cx="7302220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dirty="0">
                <a:solidFill>
                  <a:schemeClr val="tx1"/>
                </a:solidFill>
                <a:latin typeface="+mj-ea"/>
              </a:rPr>
              <a:t>大柴胡湯合茵蔯蒿湯に</a:t>
            </a:r>
            <a:r>
              <a:rPr lang="ja-JP" altLang="en-US" sz="2600" dirty="0" smtClean="0">
                <a:solidFill>
                  <a:schemeClr val="tx1"/>
                </a:solidFill>
                <a:latin typeface="+mj-ea"/>
              </a:rPr>
              <a:t>よる総胆管</a:t>
            </a:r>
            <a:r>
              <a:rPr lang="ja-JP" altLang="en-US" sz="2600" dirty="0">
                <a:solidFill>
                  <a:schemeClr val="tx1"/>
                </a:solidFill>
                <a:latin typeface="+mj-ea"/>
              </a:rPr>
              <a:t>結石</a:t>
            </a:r>
            <a:r>
              <a:rPr lang="ja-JP" altLang="en-US" sz="2600" dirty="0" smtClean="0">
                <a:solidFill>
                  <a:schemeClr val="tx1"/>
                </a:solidFill>
                <a:latin typeface="+mj-ea"/>
              </a:rPr>
              <a:t>の治療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42891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70235" y="1383740"/>
            <a:ext cx="7092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　秋田県の高齢者の現状</a:t>
            </a:r>
            <a:endParaRPr kumimoji="1" lang="ja-JP" altLang="en-US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235" y="2319844"/>
            <a:ext cx="8494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dirty="0" smtClean="0"/>
              <a:t>②　</a:t>
            </a:r>
            <a:r>
              <a:rPr lang="ja-JP" altLang="en-US" sz="3600" b="1" dirty="0" smtClean="0"/>
              <a:t>高齢者疾患の特徴と漢方治療の特徴</a:t>
            </a:r>
            <a:endParaRPr kumimoji="1" lang="ja-JP" altLang="en-US" sz="3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0235" y="3327956"/>
            <a:ext cx="6150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dirty="0" smtClean="0"/>
              <a:t>③　漢方治療の考え方</a:t>
            </a:r>
            <a:endParaRPr kumimoji="1" lang="ja-JP" altLang="en-US" sz="38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0235" y="4336068"/>
            <a:ext cx="6660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dirty="0" smtClean="0"/>
              <a:t>④</a:t>
            </a:r>
            <a:r>
              <a:rPr lang="ja-JP" altLang="en-US" sz="3800" b="1" dirty="0"/>
              <a:t>　</a:t>
            </a:r>
            <a:r>
              <a:rPr lang="ja-JP" altLang="en-US" sz="3800" b="1" dirty="0" smtClean="0"/>
              <a:t>高齢者への実際の処方</a:t>
            </a:r>
            <a:endParaRPr kumimoji="1" lang="ja-JP" altLang="en-US" sz="3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0234" y="5301208"/>
            <a:ext cx="84942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800" b="1" dirty="0" smtClean="0"/>
              <a:t>⑤</a:t>
            </a:r>
            <a:r>
              <a:rPr kumimoji="1" lang="ja-JP" altLang="en-US" sz="3800" b="1" dirty="0" smtClean="0"/>
              <a:t>　フレイルと在宅医療に対する漢方薬</a:t>
            </a:r>
            <a:endParaRPr kumimoji="1" lang="ja-JP" altLang="en-US" sz="3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244868"/>
            <a:ext cx="6150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800" b="1" dirty="0" smtClean="0"/>
              <a:t>～本日のお話の内容～</a:t>
            </a:r>
            <a:endParaRPr kumimoji="1" lang="ja-JP" alt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94030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1" grpId="0"/>
      <p:bldP spid="2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98938" y="167392"/>
            <a:ext cx="356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エビデンスとは</a:t>
            </a:r>
            <a:endParaRPr kumimoji="1" lang="ja-JP" altLang="en-US" sz="4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2412109"/>
            <a:ext cx="5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客観的な評価による</a:t>
            </a:r>
            <a:r>
              <a:rPr lang="ja-JP" altLang="en-US" sz="2400" b="1" dirty="0" smtClean="0"/>
              <a:t>比較に基づき、</a:t>
            </a:r>
            <a:endParaRPr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患者さんと一緒に治療方針を選択する</a:t>
            </a:r>
            <a:endParaRPr kumimoji="1" lang="ja-JP" altLang="en-US" sz="2400" b="1" dirty="0"/>
          </a:p>
        </p:txBody>
      </p:sp>
      <p:sp>
        <p:nvSpPr>
          <p:cNvPr id="21" name="角丸四角形 20"/>
          <p:cNvSpPr/>
          <p:nvPr/>
        </p:nvSpPr>
        <p:spPr>
          <a:xfrm>
            <a:off x="2627784" y="1004421"/>
            <a:ext cx="4392488" cy="936104"/>
          </a:xfrm>
          <a:prstGeom prst="roundRect">
            <a:avLst/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</a:rPr>
              <a:t>「科学的根拠」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100536" y="4323410"/>
            <a:ext cx="6935960" cy="2475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tx1"/>
                </a:solidFill>
              </a:rPr>
              <a:t>・誰に：どのような</a:t>
            </a:r>
            <a:r>
              <a:rPr kumimoji="1"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患者さんに</a:t>
            </a:r>
            <a:endParaRPr kumimoji="1" lang="en-US" altLang="ja-JP" sz="24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tx1"/>
                </a:solidFill>
              </a:rPr>
              <a:t>・何をすれば：</a:t>
            </a:r>
            <a:r>
              <a:rPr kumimoji="1"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どんな治療をすれば</a:t>
            </a:r>
            <a:endParaRPr kumimoji="1" lang="en-US" altLang="ja-JP" sz="24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・他と比べて：</a:t>
            </a:r>
            <a:r>
              <a:rPr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の治療や何もしない場合</a:t>
            </a:r>
            <a:r>
              <a:rPr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と比べて</a:t>
            </a:r>
            <a:endParaRPr lang="en-US" altLang="ja-JP" sz="2400" b="1" dirty="0" smtClean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tx1"/>
                </a:solidFill>
              </a:rPr>
              <a:t>・どうなるか：</a:t>
            </a:r>
            <a:r>
              <a:rPr kumimoji="1"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結果がどうなるか</a:t>
            </a:r>
            <a:endParaRPr kumimoji="1" lang="ja-JP" altLang="en-US" sz="24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2" y="4581128"/>
            <a:ext cx="1674571" cy="12331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42" y="3223721"/>
            <a:ext cx="926594" cy="975362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6156176" y="2221798"/>
            <a:ext cx="2435460" cy="772001"/>
          </a:xfrm>
          <a:prstGeom prst="wedgeRoundRectCallout">
            <a:avLst>
              <a:gd name="adj1" fmla="val 18566"/>
              <a:gd name="adj2" fmla="val 74198"/>
              <a:gd name="adj3" fmla="val 16667"/>
            </a:avLst>
          </a:prstGeom>
          <a:noFill/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これが</a:t>
            </a:r>
            <a:r>
              <a:rPr kumimoji="1" lang="en-US" altLang="ja-JP" sz="2800" b="1" dirty="0" smtClean="0">
                <a:solidFill>
                  <a:srgbClr val="920000"/>
                </a:solidFill>
              </a:rPr>
              <a:t>EBM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です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44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1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エビデンスレベルの分類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08827"/>
              </p:ext>
            </p:extLst>
          </p:nvPr>
        </p:nvGraphicFramePr>
        <p:xfrm>
          <a:off x="251520" y="1081484"/>
          <a:ext cx="8424936" cy="5200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7632848"/>
              </a:tblGrid>
              <a:tr h="650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Ⅰa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システマテックレビュー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メタアナリシス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Ⅰb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ランダム化比較試験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Ⅱa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非ランダム化比較試験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Ⅱb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その他の準実験的研究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Ⅲ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非実験的記述的研究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</a:t>
                      </a:r>
                      <a:r>
                        <a:rPr kumimoji="1" lang="ja-JP" altLang="en-US" sz="2400" dirty="0" smtClean="0"/>
                        <a:t>（比較研究、相関研究、症例対照研究など）</a:t>
                      </a:r>
                      <a:endParaRPr kumimoji="1" lang="ja-JP" alt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Ⅳ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　　専門家委員会や権威者の意見</a:t>
                      </a:r>
                      <a:endParaRPr kumimoji="1" lang="ja-JP" alt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雲形吹き出し 5"/>
          <p:cNvSpPr/>
          <p:nvPr/>
        </p:nvSpPr>
        <p:spPr>
          <a:xfrm>
            <a:off x="6300192" y="5701196"/>
            <a:ext cx="2771800" cy="1161280"/>
          </a:xfrm>
          <a:prstGeom prst="cloudCallout">
            <a:avLst>
              <a:gd name="adj1" fmla="val -49069"/>
              <a:gd name="adj2" fmla="val -33851"/>
            </a:avLst>
          </a:prstGeom>
          <a:solidFill>
            <a:srgbClr val="CCFF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○○先生が言っていたので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…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6300192" y="3796942"/>
            <a:ext cx="2771800" cy="1161280"/>
          </a:xfrm>
          <a:prstGeom prst="cloudCallout">
            <a:avLst>
              <a:gd name="adj1" fmla="val -54364"/>
              <a:gd name="adj2" fmla="val 28126"/>
            </a:avLst>
          </a:prstGeom>
          <a:solidFill>
            <a:srgbClr val="CCFFCC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漢方薬が著効した症例報告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5436096" y="2443674"/>
            <a:ext cx="2771800" cy="1323614"/>
          </a:xfrm>
          <a:prstGeom prst="cloudCallout">
            <a:avLst>
              <a:gd name="adj1" fmla="val -55037"/>
              <a:gd name="adj2" fmla="val -16308"/>
            </a:avLst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増えてきた漢方薬に関する</a:t>
            </a:r>
            <a:r>
              <a:rPr lang="en-US" altLang="ja-JP" b="1" dirty="0" smtClean="0">
                <a:solidFill>
                  <a:schemeClr val="tx1"/>
                </a:solidFill>
              </a:rPr>
              <a:t>RCT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4735019" y="1211300"/>
            <a:ext cx="2394012" cy="1080802"/>
          </a:xfrm>
          <a:prstGeom prst="cloudCallout">
            <a:avLst>
              <a:gd name="adj1" fmla="val -59077"/>
              <a:gd name="adj2" fmla="val 47136"/>
            </a:avLst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漢方薬もここまで来た！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1" y="734079"/>
            <a:ext cx="2026531" cy="16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 animBg="1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611560" y="1365312"/>
            <a:ext cx="6840760" cy="5016016"/>
          </a:xfrm>
          <a:prstGeom prst="round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4000" dirty="0">
                <a:solidFill>
                  <a:schemeClr val="tx1"/>
                </a:solidFill>
              </a:rPr>
              <a:t>　</a:t>
            </a:r>
            <a:r>
              <a:rPr lang="ja-JP" altLang="en-US" sz="4000" dirty="0" smtClean="0">
                <a:solidFill>
                  <a:schemeClr val="tx1"/>
                </a:solidFill>
              </a:rPr>
              <a:t>　　　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① 抑肝散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</a:rPr>
              <a:t>　　　　② 半夏厚朴湯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　　　　③ 大建中湯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</a:rPr>
              <a:t>　　　　④ 補中益気湯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dirty="0" smtClean="0">
                <a:solidFill>
                  <a:schemeClr val="tx1"/>
                </a:solidFill>
              </a:rPr>
              <a:t>　　　　⑤ 麻子仁丸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79612" y="404664"/>
            <a:ext cx="5904656" cy="1008112"/>
          </a:xfrm>
          <a:prstGeom prst="roundRect">
            <a:avLst/>
          </a:prstGeom>
          <a:solidFill>
            <a:srgbClr val="CCFF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高齢者の安全な薬物療法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ガイドライン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2015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5335107"/>
            <a:ext cx="1048514" cy="1228346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5868144" y="3068960"/>
            <a:ext cx="2824033" cy="2072106"/>
          </a:xfrm>
          <a:prstGeom prst="wedgeRoundRectCallout">
            <a:avLst>
              <a:gd name="adj1" fmla="val 24879"/>
              <a:gd name="adj2" fmla="val 67007"/>
              <a:gd name="adj3" fmla="val 16667"/>
            </a:avLst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　「日本老年学会」の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　ガイドラインで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　高齢者に対する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　有効性が確認された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　薬剤です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7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528" y="1124744"/>
            <a:ext cx="8568952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200" b="1" dirty="0" smtClean="0">
                <a:solidFill>
                  <a:schemeClr val="tx1"/>
                </a:solidFill>
              </a:rPr>
              <a:t>患    者：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8</a:t>
            </a:r>
            <a:r>
              <a:rPr lang="en-US" altLang="ja-JP" sz="2200" b="1" dirty="0">
                <a:solidFill>
                  <a:schemeClr val="tx1"/>
                </a:solidFill>
              </a:rPr>
              <a:t>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歳代　</a:t>
            </a:r>
            <a:r>
              <a:rPr lang="ja-JP" altLang="en-US" sz="2200" b="1" dirty="0">
                <a:solidFill>
                  <a:schemeClr val="tx1"/>
                </a:solidFill>
              </a:rPr>
              <a:t>女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性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主    訴：不穏、多弁、徘徊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現病歴：平成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25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年頃から物忘れが目立つようになり、落ち着きなく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動き回り転倒したり、家族に何度も同じ事を聞き返したり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す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るように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なった。平成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26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年に認知症の診断で西洋薬を開始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したが効果なし。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800" b="1" dirty="0" smtClean="0">
                <a:solidFill>
                  <a:schemeClr val="tx1"/>
                </a:solidFill>
              </a:rPr>
              <a:t>　　　　　</a:t>
            </a:r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所　 見：身長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141cm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、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体重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52.0kg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皮膚－顔色は白く、皮膚は浸潤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 舌－薄い白苔あり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    脈－浮弦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腹症－臍左側の腹直筋が緊張。左腹拘急あり。</a:t>
            </a:r>
            <a:endParaRPr lang="en-US" altLang="ja-JP" sz="2200" b="1" u="sng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経　 過：抑肝散の併用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を開始、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</a:rPr>
              <a:t>1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ヶ月後には不穏行動や徘徊が少</a:t>
            </a:r>
            <a:endParaRPr lang="en-US" altLang="ja-JP" sz="2200" b="1" dirty="0" smtClean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2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　　　　なくなり、穏やかに過ごせるようになった。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956894" y="476672"/>
            <a:ext cx="7302220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+mj-ea"/>
              </a:rPr>
              <a:t>抑肝散が著効した認知症の陽性症状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02632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5400" dirty="0" smtClean="0">
                <a:solidFill>
                  <a:schemeClr val="tx1"/>
                </a:solidFill>
                <a:latin typeface="+mj-ea"/>
              </a:rPr>
              <a:t>抑肝散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87524" y="1556792"/>
            <a:ext cx="8568952" cy="475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</a:rPr>
              <a:t>　認知症（アルツハイマー型、レビー小体型、脳血管型）に伴う、行動・心理症状のうち、易怒、幻覚、妄想、昼夜逆転、興奮、暴言、暴力などのいわゆる</a:t>
            </a:r>
            <a:r>
              <a:rPr lang="ja-JP" altLang="en-US" sz="3200" b="1" u="sng" dirty="0" smtClean="0">
                <a:solidFill>
                  <a:srgbClr val="920000"/>
                </a:solidFill>
              </a:rPr>
              <a:t>陽性行動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に有効</a:t>
            </a:r>
            <a:endParaRPr lang="en-US" altLang="ja-JP" sz="3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13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528" y="1124744"/>
            <a:ext cx="8568952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200" b="1" dirty="0" smtClean="0">
                <a:solidFill>
                  <a:schemeClr val="tx1"/>
                </a:solidFill>
              </a:rPr>
              <a:t>患    者：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7</a:t>
            </a:r>
            <a:r>
              <a:rPr lang="en-US" altLang="ja-JP" sz="2200" b="1" dirty="0">
                <a:solidFill>
                  <a:schemeClr val="tx1"/>
                </a:solidFill>
              </a:rPr>
              <a:t>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歳代　女性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主    訴：咽頭部の違和感、飲み込み時のむせ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現病歴：精神的なストレスを機に咽頭部の違和感が出現した。様子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をみていたが改善せず、飲食時に飲み込みが悪く、時にム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セ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る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ことも増えてきた。誤嚥性肺炎の既往あり。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800" b="1" dirty="0" smtClean="0">
                <a:solidFill>
                  <a:schemeClr val="tx1"/>
                </a:solidFill>
              </a:rPr>
              <a:t>　　　　　</a:t>
            </a:r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所　 見：身長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158cm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、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体重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50kg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皮膚－浸潤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 舌－舌苔なし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    脈－遅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腹症－腹壁に力なく、胃内水停あり</a:t>
            </a:r>
            <a:endParaRPr lang="en-US" altLang="ja-JP" sz="2200" b="1" u="sng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経　 過：上部消化管内視鏡検査で食道や胃に所見がないことを確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認し、誤嚥予防のため半夏厚朴湯を処方した。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週間後の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受診時には咽頭部違和感は軽減していたが、時々ムセが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あったため、継続処方とし、誤嚥性肺炎の再発はない。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95536" y="476672"/>
            <a:ext cx="8352928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半夏厚朴</a:t>
            </a:r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湯で咽頭部違和感と嚥下機能が改善した例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82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5400" dirty="0" smtClean="0">
                <a:solidFill>
                  <a:schemeClr val="tx1"/>
                </a:solidFill>
                <a:latin typeface="+mj-ea"/>
              </a:rPr>
              <a:t>半夏厚朴湯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87524" y="1556792"/>
            <a:ext cx="8568952" cy="475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ja-JP" altLang="en-US" sz="3200" b="1" dirty="0" smtClean="0">
                <a:solidFill>
                  <a:schemeClr val="tx1"/>
                </a:solidFill>
              </a:rPr>
              <a:t>　誤嚥性肺炎の既往を有する患者における嚥下反射・咳反射を改善させ、肺炎発症の抑制に有効</a:t>
            </a:r>
            <a:endParaRPr lang="en-US" altLang="ja-JP" sz="3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30222" y="908720"/>
            <a:ext cx="8784976" cy="5760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200" b="1" dirty="0" smtClean="0">
                <a:solidFill>
                  <a:schemeClr val="tx1"/>
                </a:solidFill>
              </a:rPr>
              <a:t>患    者：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70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歳代　</a:t>
            </a:r>
            <a:r>
              <a:rPr lang="ja-JP" altLang="en-US" sz="2200" b="1" dirty="0">
                <a:solidFill>
                  <a:schemeClr val="tx1"/>
                </a:solidFill>
              </a:rPr>
              <a:t>女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性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主    訴：下腹部膨満感、便秘、全身倦怠感、イライラ感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現病歴：高血圧症、便秘、胃炎、うつ病あり。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50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歳頃に大腸潰瘍で右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半結腸切除術＋胆のう摘除術を施行、術後癒着による腸閉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塞を繰り返し、平成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19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年、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22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年、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23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年と入院での保存的治療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で軽快していた。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800" b="1" dirty="0" smtClean="0">
                <a:solidFill>
                  <a:schemeClr val="tx1"/>
                </a:solidFill>
              </a:rPr>
              <a:t>　　　　　</a:t>
            </a:r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所　 見：身長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147cm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、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体重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39.5kg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皮膚－黄染や貧血なし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 舌－地図状苔あり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    脈－沈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腹症－腹壁は柔らかく、腸ぜん動あり。</a:t>
            </a:r>
            <a:r>
              <a:rPr lang="ja-JP" altLang="en-US" sz="2200" b="1" u="sng" dirty="0" smtClean="0">
                <a:solidFill>
                  <a:schemeClr val="tx1"/>
                </a:solidFill>
              </a:rPr>
              <a:t>裏寒虚証</a:t>
            </a:r>
            <a:endParaRPr lang="en-US" altLang="ja-JP" sz="2200" b="1" u="sng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経　 過：今まで飲んでいた７剤を中止し、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大建中湯を開始。</a:t>
            </a:r>
            <a:r>
              <a:rPr lang="en-US" altLang="ja-JP" sz="2200" b="1" dirty="0" smtClean="0">
                <a:solidFill>
                  <a:schemeClr val="tx1"/>
                </a:solidFill>
                <a:latin typeface="+mj-ea"/>
              </a:rPr>
              <a:t>1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週間後</a:t>
            </a:r>
            <a:endParaRPr lang="en-US" altLang="ja-JP" sz="2200" b="1" dirty="0" smtClean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2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　　　　には自覚症状が改善、不眠やイライラ感、全身倦怠感も消</a:t>
            </a:r>
            <a:endParaRPr lang="en-US" altLang="ja-JP" sz="2200" b="1" dirty="0" smtClean="0">
              <a:solidFill>
                <a:schemeClr val="tx1"/>
              </a:solidFill>
              <a:latin typeface="+mj-ea"/>
            </a:endParaRPr>
          </a:p>
          <a:p>
            <a:r>
              <a:rPr lang="ja-JP" altLang="en-US" sz="22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　　　　失した。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971600" y="332656"/>
            <a:ext cx="7302220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</a:rPr>
              <a:t>大建中湯が有効であった術後腹部膨満の例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7254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大建中湯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87524" y="1556792"/>
            <a:ext cx="8568952" cy="475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ja-JP" altLang="en-US" sz="4000" b="1" dirty="0" smtClean="0">
                <a:solidFill>
                  <a:schemeClr val="tx1"/>
                </a:solidFill>
              </a:rPr>
              <a:t>　脳卒中後遺症における機能性便秘、腹部術後早期の腸管蠕動運動促進に有効</a:t>
            </a:r>
            <a:endParaRPr lang="en-US" altLang="ja-JP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87524" y="1132346"/>
            <a:ext cx="8568952" cy="47470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ja-JP" altLang="en-US" sz="3600" b="1" dirty="0" smtClean="0">
                <a:solidFill>
                  <a:schemeClr val="tx1"/>
                </a:solidFill>
              </a:rPr>
              <a:t>　心胸中大寒痛、嘔不能飲食、腹中寒、上衝皮起、出見有頭足、上下痛而不可触近、大建中湯主之。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ja-JP" altLang="en-US" sz="3600" b="1" dirty="0" smtClean="0">
                <a:solidFill>
                  <a:schemeClr val="tx1"/>
                </a:solidFill>
              </a:rPr>
              <a:t>「金匱要略」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endParaRPr lang="en-US" altLang="ja-JP" sz="3600" b="1" dirty="0" smtClean="0">
              <a:solidFill>
                <a:schemeClr val="tx1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大建中湯とは</a:t>
            </a:r>
            <a:r>
              <a:rPr lang="en-US" altLang="ja-JP" sz="4800" dirty="0" smtClean="0">
                <a:solidFill>
                  <a:schemeClr val="tx1"/>
                </a:solidFill>
                <a:latin typeface="+mj-ea"/>
              </a:rPr>
              <a:t>…</a:t>
            </a:r>
            <a:endParaRPr lang="ja-JP" altLang="en-US" sz="4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2145146" y="5949280"/>
            <a:ext cx="6387294" cy="633762"/>
          </a:xfrm>
          <a:prstGeom prst="wedgeRoundRectCallout">
            <a:avLst>
              <a:gd name="adj1" fmla="val -51899"/>
              <a:gd name="adj2" fmla="val -18815"/>
              <a:gd name="adj3" fmla="val 16667"/>
            </a:avLst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　「きんきようりゃく」とは、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1,800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年前の医書です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5563234"/>
            <a:ext cx="1210058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16153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秋田県の高齢者の現状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872" y="6519446"/>
            <a:ext cx="572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（秋田県年齢別人口流動調査結果より）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6223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　　　　　  総人口：　</a:t>
            </a:r>
            <a:r>
              <a:rPr kumimoji="1" lang="en-US" altLang="ja-JP" sz="4400" b="1" dirty="0" smtClean="0"/>
              <a:t>99</a:t>
            </a:r>
            <a:r>
              <a:rPr kumimoji="1" lang="ja-JP" altLang="en-US" sz="4000" b="1" dirty="0" smtClean="0"/>
              <a:t>万</a:t>
            </a:r>
            <a:r>
              <a:rPr kumimoji="1" lang="en-US" altLang="ja-JP" sz="4400" b="1" dirty="0" smtClean="0"/>
              <a:t>3,374</a:t>
            </a:r>
            <a:r>
              <a:rPr kumimoji="1" lang="ja-JP" altLang="en-US" sz="4000" b="1" dirty="0" smtClean="0"/>
              <a:t>人</a:t>
            </a:r>
            <a:endParaRPr kumimoji="1" lang="ja-JP" altLang="en-US" sz="4000" b="1" dirty="0"/>
          </a:p>
        </p:txBody>
      </p:sp>
      <p:sp>
        <p:nvSpPr>
          <p:cNvPr id="10" name="右矢印 9"/>
          <p:cNvSpPr/>
          <p:nvPr/>
        </p:nvSpPr>
        <p:spPr>
          <a:xfrm>
            <a:off x="4698627" y="4123545"/>
            <a:ext cx="760584" cy="584775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01570" y="4045503"/>
            <a:ext cx="24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全国１位</a:t>
            </a:r>
            <a:endParaRPr kumimoji="1" lang="ja-JP" altLang="en-US" sz="4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25247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/>
              <a:t>　</a:t>
            </a:r>
            <a:r>
              <a:rPr kumimoji="1" lang="en-US" altLang="ja-JP" sz="4400" b="1" dirty="0" smtClean="0"/>
              <a:t>65</a:t>
            </a:r>
            <a:r>
              <a:rPr kumimoji="1" lang="ja-JP" altLang="en-US" sz="4000" b="1" dirty="0" smtClean="0"/>
              <a:t>歳以上人口：   </a:t>
            </a:r>
            <a:r>
              <a:rPr kumimoji="1" lang="en-US" altLang="ja-JP" sz="4400" b="1" dirty="0" smtClean="0"/>
              <a:t>35</a:t>
            </a:r>
            <a:r>
              <a:rPr kumimoji="1" lang="ja-JP" altLang="en-US" sz="4000" b="1" dirty="0" smtClean="0"/>
              <a:t>万</a:t>
            </a:r>
            <a:r>
              <a:rPr kumimoji="1" lang="en-US" altLang="ja-JP" sz="4400" b="1" dirty="0" smtClean="0"/>
              <a:t>1,076</a:t>
            </a:r>
            <a:r>
              <a:rPr kumimoji="1" lang="ja-JP" altLang="en-US" sz="4000" b="1" dirty="0" smtClean="0"/>
              <a:t>人</a:t>
            </a:r>
            <a:endParaRPr kumimoji="1" lang="ja-JP" altLang="en-US" sz="4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77" y="4045503"/>
            <a:ext cx="4042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高齢化率</a:t>
            </a:r>
            <a:r>
              <a:rPr kumimoji="1" lang="ja-JP" altLang="en-US" sz="4000" b="1" dirty="0" smtClean="0"/>
              <a:t>：</a:t>
            </a:r>
            <a:r>
              <a:rPr kumimoji="1" lang="en-US" altLang="ja-JP" sz="4400" b="1" dirty="0" smtClean="0"/>
              <a:t>33.8%</a:t>
            </a:r>
            <a:endParaRPr kumimoji="1" lang="ja-JP" altLang="en-US" sz="4000" b="1" dirty="0"/>
          </a:p>
        </p:txBody>
      </p:sp>
      <p:sp>
        <p:nvSpPr>
          <p:cNvPr id="18" name="右矢印 17"/>
          <p:cNvSpPr/>
          <p:nvPr/>
        </p:nvSpPr>
        <p:spPr>
          <a:xfrm>
            <a:off x="4747520" y="5814535"/>
            <a:ext cx="760584" cy="584775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01571" y="5731789"/>
            <a:ext cx="2486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全国１位</a:t>
            </a:r>
            <a:endParaRPr kumimoji="1" lang="ja-JP" altLang="en-US" sz="4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435" y="4960248"/>
            <a:ext cx="6922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/>
              <a:t>2040</a:t>
            </a:r>
            <a:r>
              <a:rPr lang="ja-JP" altLang="en-US" sz="4000" b="1" dirty="0" smtClean="0"/>
              <a:t>年予想高齢化率</a:t>
            </a:r>
            <a:r>
              <a:rPr kumimoji="1" lang="ja-JP" altLang="en-US" sz="4000" b="1" dirty="0" smtClean="0"/>
              <a:t>：</a:t>
            </a:r>
            <a:r>
              <a:rPr kumimoji="1" lang="en-US" altLang="ja-JP" sz="4400" b="1" dirty="0" smtClean="0"/>
              <a:t>43.8%</a:t>
            </a:r>
            <a:endParaRPr kumimoji="1" lang="ja-JP" altLang="en-US" sz="40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83" y="999029"/>
            <a:ext cx="2045593" cy="204559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16216" y="3439501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（平成</a:t>
            </a:r>
            <a:r>
              <a:rPr kumimoji="1" lang="en-US" altLang="ja-JP" sz="1600" dirty="0" smtClean="0"/>
              <a:t>29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10</a:t>
            </a:r>
            <a:r>
              <a:rPr kumimoji="1" lang="ja-JP" altLang="en-US" sz="1600" dirty="0" smtClean="0"/>
              <a:t>月</a:t>
            </a:r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日現在）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8573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  <p:bldP spid="8" grpId="0"/>
      <p:bldP spid="10" grpId="0" animBg="1"/>
      <p:bldP spid="12" grpId="0"/>
      <p:bldP spid="16" grpId="0"/>
      <p:bldP spid="17" grpId="0"/>
      <p:bldP spid="18" grpId="0" animBg="1"/>
      <p:bldP spid="19" grpId="0"/>
      <p:bldP spid="20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528" y="1124744"/>
            <a:ext cx="8568952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200" b="1" dirty="0" smtClean="0">
                <a:solidFill>
                  <a:schemeClr val="tx1"/>
                </a:solidFill>
              </a:rPr>
              <a:t>患    者：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8</a:t>
            </a:r>
            <a:r>
              <a:rPr lang="en-US" altLang="ja-JP" sz="2200" b="1" dirty="0">
                <a:solidFill>
                  <a:schemeClr val="tx1"/>
                </a:solidFill>
              </a:rPr>
              <a:t>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歳代　</a:t>
            </a:r>
            <a:r>
              <a:rPr lang="ja-JP" altLang="en-US" sz="2200" b="1" dirty="0">
                <a:solidFill>
                  <a:schemeClr val="tx1"/>
                </a:solidFill>
              </a:rPr>
              <a:t>男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性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主    訴：強い倦怠感、食欲低下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現病歴：以前から暑気あたりを繰り返していた。平成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23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年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8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月から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食欲が低下、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9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月になっても改善せず、倦怠感や手足の怠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さで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動くことも困難になった。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800" b="1" dirty="0" smtClean="0">
                <a:solidFill>
                  <a:schemeClr val="tx1"/>
                </a:solidFill>
              </a:rPr>
              <a:t>　　　　　</a:t>
            </a:r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所　 見：身長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172cm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、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体重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46.2kg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皮膚－顔色は白く、皮膚は乾燥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 舌－淡紅で舌苔なし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    脈－沈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腹症－腹壁は柔らかく、上腹部に拍動を触知</a:t>
            </a:r>
            <a:endParaRPr lang="en-US" altLang="ja-JP" sz="2200" b="1" u="sng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経　 過：補中益気湯を処方し、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週間後には食欲が改善し始め、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4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週間後には倦怠感も軽減した。体力維持のため、継続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処方したところ、翌年の夏は食欲低下なく過ごせた</a:t>
            </a:r>
            <a:r>
              <a:rPr lang="ja-JP" altLang="en-US" sz="2200" b="1" dirty="0" smtClean="0">
                <a:solidFill>
                  <a:schemeClr val="tx1"/>
                </a:solidFill>
                <a:latin typeface="+mj-ea"/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956894" y="476672"/>
            <a:ext cx="7302220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+mj-ea"/>
              </a:rPr>
              <a:t>補中益気湯が著効した食欲低下の例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0991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5400" dirty="0" smtClean="0">
                <a:solidFill>
                  <a:schemeClr val="tx1"/>
                </a:solidFill>
                <a:latin typeface="+mj-ea"/>
              </a:rPr>
              <a:t>補中益気湯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87524" y="1556792"/>
            <a:ext cx="8568952" cy="47525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</a:pPr>
            <a:r>
              <a:rPr lang="ja-JP" altLang="en-US" sz="4000" b="1" dirty="0" smtClean="0">
                <a:solidFill>
                  <a:schemeClr val="tx1"/>
                </a:solidFill>
              </a:rPr>
              <a:t>　慢性閉塞性肺疾患における自他覚症状、炎症指標及び栄養状態の改善に有効</a:t>
            </a:r>
            <a:endParaRPr lang="en-US" altLang="ja-JP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3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補中益気湯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79512" y="1458000"/>
            <a:ext cx="8784976" cy="513935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黄耆：元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>
                <a:solidFill>
                  <a:schemeClr val="tx1"/>
                </a:solidFill>
              </a:rPr>
              <a:t>を補う　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　　　　　　  白朮</a:t>
            </a:r>
            <a:r>
              <a:rPr lang="ja-JP" altLang="en-US" sz="2400" b="1" dirty="0">
                <a:solidFill>
                  <a:schemeClr val="tx1"/>
                </a:solidFill>
              </a:rPr>
              <a:t>：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消化吸収補助、気</a:t>
            </a:r>
            <a:r>
              <a:rPr lang="ja-JP" altLang="en-US" sz="2400" b="1" dirty="0">
                <a:solidFill>
                  <a:schemeClr val="tx1"/>
                </a:solidFill>
              </a:rPr>
              <a:t>を補う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人参：元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を補う　　　　　　　  升麻：増した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気を巡らせる</a:t>
            </a:r>
            <a:endParaRPr lang="en-US" altLang="ja-JP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大棗</a:t>
            </a:r>
            <a:r>
              <a:rPr lang="ja-JP" altLang="en-US" sz="2400" b="1" dirty="0">
                <a:solidFill>
                  <a:schemeClr val="tx1"/>
                </a:solidFill>
              </a:rPr>
              <a:t>：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胃腸の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補助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　　　　　　   柴</a:t>
            </a:r>
            <a:r>
              <a:rPr lang="ja-JP" altLang="en-US" sz="2400" b="1" dirty="0">
                <a:solidFill>
                  <a:schemeClr val="tx1"/>
                </a:solidFill>
              </a:rPr>
              <a:t>胡：増した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気を</a:t>
            </a:r>
            <a:r>
              <a:rPr lang="ja-JP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巡らせる</a:t>
            </a:r>
            <a:endParaRPr lang="en-US" altLang="ja-JP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当帰：</a:t>
            </a:r>
            <a:r>
              <a:rPr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を補い、巡らせる　    生姜</a:t>
            </a:r>
            <a:r>
              <a:rPr lang="ja-JP" altLang="en-US" sz="2400" b="1" dirty="0">
                <a:solidFill>
                  <a:schemeClr val="tx1"/>
                </a:solidFill>
              </a:rPr>
              <a:t>：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胃腸補助</a:t>
            </a:r>
            <a:r>
              <a:rPr lang="ja-JP" altLang="en-US" sz="2400" b="1" dirty="0">
                <a:solidFill>
                  <a:schemeClr val="tx1"/>
                </a:solidFill>
              </a:rPr>
              <a:t>、吐き気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止め　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</a:t>
            </a:r>
            <a:r>
              <a:rPr lang="ja-JP" altLang="en-US" sz="2400" b="1" dirty="0">
                <a:solidFill>
                  <a:schemeClr val="tx1"/>
                </a:solidFill>
              </a:rPr>
              <a:t>陳皮：食欲増加、</a:t>
            </a:r>
            <a:r>
              <a:rPr lang="ja-JP" altLang="en-US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消化管運動促進</a:t>
            </a:r>
            <a:endParaRPr lang="en-US" altLang="ja-JP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</a:rPr>
              <a:t>　甘</a:t>
            </a:r>
            <a:r>
              <a:rPr lang="ja-JP" altLang="en-US" sz="2400" b="1" dirty="0">
                <a:solidFill>
                  <a:schemeClr val="tx1"/>
                </a:solidFill>
              </a:rPr>
              <a:t>草：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胃腸の補助</a:t>
            </a:r>
            <a:r>
              <a:rPr lang="ja-JP" altLang="en-US" sz="2400" b="1" dirty="0">
                <a:solidFill>
                  <a:schemeClr val="tx1"/>
                </a:solidFill>
              </a:rPr>
              <a:t>、諸薬の調和、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</a:t>
            </a:r>
            <a:r>
              <a:rPr lang="ja-JP" altLang="en-US" sz="2400" b="1" dirty="0">
                <a:solidFill>
                  <a:schemeClr val="tx1"/>
                </a:solidFill>
              </a:rPr>
              <a:t>を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補う　　　　　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3908" y="1120388"/>
            <a:ext cx="1656184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/>
              <a:t>構　成</a:t>
            </a:r>
            <a:endParaRPr kumimoji="1" lang="ja-JP" altLang="en-US" sz="3200" b="1" dirty="0"/>
          </a:p>
        </p:txBody>
      </p:sp>
      <p:sp>
        <p:nvSpPr>
          <p:cNvPr id="5" name="角丸四角形 4"/>
          <p:cNvSpPr/>
          <p:nvPr/>
        </p:nvSpPr>
        <p:spPr>
          <a:xfrm>
            <a:off x="611560" y="2731532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1560" y="5661248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11560" y="2013538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355976" y="2042775"/>
            <a:ext cx="792088" cy="432048"/>
          </a:xfrm>
          <a:prstGeom prst="roundRect">
            <a:avLst/>
          </a:prstGeom>
          <a:noFill/>
          <a:ln w="285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62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 animBg="1"/>
      <p:bldP spid="9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87524" y="1124744"/>
            <a:ext cx="8568952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200" b="1" dirty="0" smtClean="0">
                <a:solidFill>
                  <a:schemeClr val="tx1"/>
                </a:solidFill>
              </a:rPr>
              <a:t>患    者：</a:t>
            </a:r>
            <a:r>
              <a:rPr lang="en-US" altLang="ja-JP" sz="2200" b="1" dirty="0">
                <a:solidFill>
                  <a:schemeClr val="tx1"/>
                </a:solidFill>
              </a:rPr>
              <a:t>9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0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歳代　女性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kumimoji="1" lang="en-US" altLang="ja-JP" sz="800" b="1" dirty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主    訴：廃用症候群、便通異常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現病歴：多発性脳梗塞と廃用症候群で活動性が低下し、ほとんど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寝たきり状態。便秘に対し西洋薬を処方されていたが、効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きすぎで軟便になることが多くなった。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800" b="1" dirty="0" smtClean="0">
                <a:solidFill>
                  <a:schemeClr val="tx1"/>
                </a:solidFill>
              </a:rPr>
              <a:t>　　　　　</a:t>
            </a:r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所　 見：身長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141cm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、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体重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51kg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皮膚－乾燥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en-US" altLang="ja-JP" sz="2200" b="1" dirty="0">
                <a:solidFill>
                  <a:schemeClr val="tx1"/>
                </a:solidFill>
              </a:rPr>
              <a:t>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               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 舌－白い舌苔あり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    脈－遅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 腹症－腹壁は柔らかく、力がない</a:t>
            </a:r>
            <a:endParaRPr lang="en-US" altLang="ja-JP" sz="2200" b="1" u="sng" dirty="0" smtClean="0">
              <a:solidFill>
                <a:schemeClr val="tx1"/>
              </a:solidFill>
            </a:endParaRPr>
          </a:p>
          <a:p>
            <a:endParaRPr lang="en-US" altLang="ja-JP" sz="8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 smtClean="0">
                <a:solidFill>
                  <a:schemeClr val="tx1"/>
                </a:solidFill>
              </a:rPr>
              <a:t>経　 過：高齢であり体力も低下しているため、西洋薬を中止し、麻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子仁丸を処方した。変更後の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1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週間程度は、便秘をする</a:t>
            </a:r>
            <a:r>
              <a:rPr lang="ja-JP" altLang="en-US" sz="2200" b="1" dirty="0" err="1" smtClean="0">
                <a:solidFill>
                  <a:schemeClr val="tx1"/>
                </a:solidFill>
              </a:rPr>
              <a:t>こ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とがあったが、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2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週間目から排便のリズムが整ってきた。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r>
              <a:rPr lang="ja-JP" altLang="en-US" sz="2200" b="1" dirty="0">
                <a:solidFill>
                  <a:schemeClr val="tx1"/>
                </a:solidFill>
              </a:rPr>
              <a:t>　</a:t>
            </a:r>
            <a:r>
              <a:rPr lang="ja-JP" altLang="en-US" sz="2200" b="1" dirty="0" smtClean="0">
                <a:solidFill>
                  <a:schemeClr val="tx1"/>
                </a:solidFill>
              </a:rPr>
              <a:t>　　　　下痢や腹痛の訴えはない。</a:t>
            </a:r>
            <a:endParaRPr lang="en-US" altLang="ja-JP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63588" y="476672"/>
            <a:ext cx="7416824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+mj-ea"/>
              </a:rPr>
              <a:t>便秘症の高齢者が麻子仁丸で改善した例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6089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5400" dirty="0" smtClean="0">
                <a:solidFill>
                  <a:schemeClr val="tx1"/>
                </a:solidFill>
                <a:latin typeface="+mj-ea"/>
              </a:rPr>
              <a:t>麻子仁丸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287524" y="1556792"/>
            <a:ext cx="8568952" cy="49685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5400" b="1" dirty="0" smtClean="0">
                <a:solidFill>
                  <a:schemeClr val="tx1"/>
                </a:solidFill>
              </a:rPr>
              <a:t>高齢者の便秘に有効</a:t>
            </a:r>
            <a:endParaRPr lang="en-US" altLang="ja-JP" sz="5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6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64"/>
            <a:ext cx="9144000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漢方治療の適応と不適応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49998"/>
              </p:ext>
            </p:extLst>
          </p:nvPr>
        </p:nvGraphicFramePr>
        <p:xfrm>
          <a:off x="251520" y="1196752"/>
          <a:ext cx="864096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6741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一般的適応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不適応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943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・免疫的異常の関与する疾患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　　　アレルギー性疾患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　　　「風邪をひきやすい」など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・虚弱体質・無力性体質者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・心身症傾向のあるとき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・高齢者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・症状を説明するような異常のない例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・現代医学的治療の無効な例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・悪性腫瘍など手術適応の明確な例</a:t>
                      </a:r>
                      <a:endParaRPr kumimoji="1" lang="en-US" altLang="ja-JP" sz="2000" b="1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000" b="1" dirty="0" smtClean="0"/>
                        <a:t>・緊急度が高い例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419872" y="6401410"/>
            <a:ext cx="572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（杵渕 彰 編：新版漢方医学</a:t>
            </a:r>
            <a:r>
              <a:rPr kumimoji="1" lang="en-US" altLang="ja-JP" sz="1600" dirty="0" smtClean="0"/>
              <a:t>.p21,</a:t>
            </a:r>
            <a:r>
              <a:rPr kumimoji="1" lang="ja-JP" altLang="en-US" sz="1600" dirty="0" smtClean="0"/>
              <a:t>日本漢方医学研究所</a:t>
            </a:r>
            <a:r>
              <a:rPr kumimoji="1" lang="en-US" altLang="ja-JP" sz="1600" dirty="0" smtClean="0"/>
              <a:t>,1992</a:t>
            </a:r>
            <a:r>
              <a:rPr kumimoji="1" lang="ja-JP" altLang="en-US" sz="1600" dirty="0" smtClean="0"/>
              <a:t>より）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8225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西洋医学と漢方医学の併用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1916832"/>
            <a:ext cx="7713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診断</a:t>
            </a:r>
            <a:r>
              <a:rPr kumimoji="1" lang="ja-JP" altLang="en-US" sz="2800" b="1" dirty="0" smtClean="0"/>
              <a:t>：診察所見と検査所見</a:t>
            </a:r>
            <a:r>
              <a:rPr kumimoji="1" lang="ja-JP" altLang="en-US" sz="2400" b="1" dirty="0" smtClean="0"/>
              <a:t>（血液検査、</a:t>
            </a:r>
            <a:r>
              <a:rPr kumimoji="1" lang="en-US" altLang="ja-JP" sz="2800" b="1" dirty="0" smtClean="0"/>
              <a:t>X</a:t>
            </a:r>
            <a:r>
              <a:rPr kumimoji="1" lang="ja-JP" altLang="en-US" sz="2400" b="1" dirty="0" smtClean="0"/>
              <a:t>線写真、</a:t>
            </a:r>
            <a:endParaRPr kumimoji="1"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</a:t>
            </a:r>
            <a:r>
              <a:rPr kumimoji="1" lang="ja-JP" altLang="en-US" sz="2400" b="1" dirty="0" smtClean="0"/>
              <a:t>心電図、</a:t>
            </a:r>
            <a:r>
              <a:rPr lang="ja-JP" altLang="en-US" sz="2400" b="1" dirty="0" smtClean="0"/>
              <a:t> </a:t>
            </a:r>
            <a:r>
              <a:rPr kumimoji="1" lang="en-US" altLang="ja-JP" sz="2800" b="1" dirty="0" smtClean="0"/>
              <a:t>CT</a:t>
            </a:r>
            <a:r>
              <a:rPr kumimoji="1" lang="ja-JP" altLang="en-US" sz="2400" b="1" dirty="0" smtClean="0"/>
              <a:t>など）</a:t>
            </a:r>
            <a:r>
              <a:rPr kumimoji="1" lang="ja-JP" altLang="en-US" sz="2800" b="1" dirty="0" smtClean="0"/>
              <a:t>から総合的に判断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治療：内服薬、点滴、手術など</a:t>
            </a:r>
            <a:endParaRPr kumimoji="1" lang="ja-JP" altLang="en-US" sz="2800" b="1" dirty="0"/>
          </a:p>
        </p:txBody>
      </p:sp>
      <p:sp>
        <p:nvSpPr>
          <p:cNvPr id="2" name="角丸四角形 1"/>
          <p:cNvSpPr/>
          <p:nvPr/>
        </p:nvSpPr>
        <p:spPr>
          <a:xfrm>
            <a:off x="276470" y="1412776"/>
            <a:ext cx="2160240" cy="504056"/>
          </a:xfrm>
          <a:prstGeom prst="roundRect">
            <a:avLst/>
          </a:prstGeom>
          <a:solidFill>
            <a:srgbClr val="CCFFCC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 dirty="0" smtClean="0">
                <a:solidFill>
                  <a:schemeClr val="tx1"/>
                </a:solidFill>
              </a:rPr>
              <a:t>西洋医学</a:t>
            </a:r>
            <a:endParaRPr kumimoji="1" lang="ja-JP" altLang="en-US" sz="3000" b="1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1520" y="4149080"/>
            <a:ext cx="2160240" cy="504056"/>
          </a:xfrm>
          <a:prstGeom prst="roundRect">
            <a:avLst/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 dirty="0" smtClean="0">
                <a:solidFill>
                  <a:schemeClr val="tx1"/>
                </a:solidFill>
              </a:rPr>
              <a:t>漢方医学</a:t>
            </a:r>
            <a:endParaRPr kumimoji="1" lang="ja-JP" alt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9632" y="4687927"/>
            <a:ext cx="7713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診断</a:t>
            </a:r>
            <a:r>
              <a:rPr kumimoji="1" lang="ja-JP" altLang="en-US" sz="2800" b="1" dirty="0" smtClean="0"/>
              <a:t>：問診、舌を見て（舌診）、脈を触って（脈診）、</a:t>
            </a:r>
            <a:endParaRPr kumimoji="1" lang="en-US" altLang="ja-JP" sz="2800" b="1" dirty="0" smtClean="0"/>
          </a:p>
          <a:p>
            <a:r>
              <a:rPr lang="ja-JP" altLang="en-US" sz="2800" b="1" dirty="0"/>
              <a:t>　</a:t>
            </a:r>
            <a:r>
              <a:rPr lang="ja-JP" altLang="en-US" sz="2800" b="1" dirty="0" smtClean="0"/>
              <a:t>　　　腹を触って（腹診）判断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治療：漢方薬など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35896" y="345194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＋</a:t>
            </a:r>
            <a:endParaRPr kumimoji="1" lang="ja-JP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683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  <p:bldP spid="2" grpId="0" animBg="1"/>
      <p:bldP spid="13" grpId="0" animBg="1"/>
      <p:bldP spid="14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8146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フレイルの原因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19" y="2648302"/>
            <a:ext cx="1326738" cy="221235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9" y="2884004"/>
            <a:ext cx="1675301" cy="16669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7" y="2914203"/>
            <a:ext cx="1666925" cy="166692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835696" y="2381672"/>
            <a:ext cx="4871734" cy="2775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5651" y="936000"/>
            <a:ext cx="2687101" cy="1152128"/>
          </a:xfrm>
          <a:prstGeom prst="ellipse">
            <a:avLst/>
          </a:prstGeom>
          <a:solidFill>
            <a:srgbClr val="FFFF99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bliqueBottomRight">
              <a:rot lat="21002306" lon="21594000" rev="52827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 smtClean="0">
                <a:solidFill>
                  <a:schemeClr val="tx1"/>
                </a:solidFill>
              </a:rPr>
              <a:t>筋肉量の減少</a:t>
            </a:r>
            <a:endParaRPr kumimoji="1" lang="en-US" altLang="ja-JP" sz="2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（身体能力の低下）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 rot="4446662">
            <a:off x="2317590" y="2147569"/>
            <a:ext cx="434637" cy="13341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228418" y="956396"/>
            <a:ext cx="1906082" cy="931555"/>
          </a:xfrm>
          <a:prstGeom prst="ellipse">
            <a:avLst/>
          </a:prstGeom>
          <a:solidFill>
            <a:srgbClr val="FFFF99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bliqueBottomRight">
              <a:rot lat="21002306" lon="21594000" rev="52827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b="1" dirty="0" smtClean="0">
                <a:solidFill>
                  <a:schemeClr val="tx1"/>
                </a:solidFill>
              </a:rPr>
              <a:t>低栄養</a:t>
            </a:r>
            <a:endParaRPr kumimoji="1" lang="en-US" altLang="ja-JP" sz="2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（体重減少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5400000">
            <a:off x="3935595" y="2070836"/>
            <a:ext cx="506864" cy="16749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507771" y="912644"/>
            <a:ext cx="2399317" cy="1152128"/>
          </a:xfrm>
          <a:prstGeom prst="ellipse">
            <a:avLst/>
          </a:prstGeom>
          <a:solidFill>
            <a:srgbClr val="FFFF99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bliqueBottomRight">
              <a:rot lat="21002306" lon="21594000" rev="52827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 smtClean="0">
                <a:solidFill>
                  <a:schemeClr val="tx1"/>
                </a:solidFill>
              </a:rPr>
              <a:t>社会的孤立</a:t>
            </a:r>
            <a:endParaRPr lang="en-US" altLang="ja-JP" sz="22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</a:rPr>
              <a:t>（閉じこもり）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右矢印 18"/>
          <p:cNvSpPr/>
          <p:nvPr/>
        </p:nvSpPr>
        <p:spPr>
          <a:xfrm rot="7582224">
            <a:off x="6026237" y="2173677"/>
            <a:ext cx="469369" cy="14972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017" y="271414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・認知症</a:t>
            </a:r>
            <a:endParaRPr kumimoji="1" lang="ja-JP" altLang="en-US" sz="2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4017" y="3212976"/>
            <a:ext cx="156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</a:t>
            </a:r>
            <a:r>
              <a:rPr kumimoji="1" lang="en-US" altLang="ja-JP" sz="2000" b="1" dirty="0" smtClean="0"/>
              <a:t>COPD</a:t>
            </a:r>
          </a:p>
          <a:p>
            <a:r>
              <a:rPr lang="ja-JP" altLang="en-US" sz="1200" b="1" dirty="0" smtClean="0"/>
              <a:t>（慢性閉塞性肺疾患）</a:t>
            </a:r>
            <a:endParaRPr kumimoji="1" lang="ja-JP" altLang="en-US" sz="12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4017" y="4011772"/>
            <a:ext cx="170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・循環器疾患</a:t>
            </a:r>
            <a:endParaRPr kumimoji="1" lang="ja-JP" altLang="en-US" sz="20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4017" y="4695265"/>
            <a:ext cx="170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・糖尿病</a:t>
            </a:r>
            <a:endParaRPr kumimoji="1" lang="ja-JP" altLang="en-US" sz="20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12768" y="2708920"/>
            <a:ext cx="170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・眼科疾患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12768" y="3212976"/>
            <a:ext cx="212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・耳鼻咽喉科疾患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912768" y="3717032"/>
            <a:ext cx="2077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・骨粗鬆症</a:t>
            </a:r>
            <a:endParaRPr kumimoji="1" lang="en-US" altLang="ja-JP" sz="2000" b="1" dirty="0" smtClean="0"/>
          </a:p>
          <a:p>
            <a:r>
              <a:rPr kumimoji="1" lang="ja-JP" altLang="en-US" sz="2000" b="1" dirty="0" smtClean="0"/>
              <a:t>  </a:t>
            </a:r>
            <a:r>
              <a:rPr kumimoji="1" lang="ja-JP" altLang="en-US" b="1" dirty="0" smtClean="0"/>
              <a:t>変形性膝関節症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12768" y="4581128"/>
            <a:ext cx="170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・腎機能障害</a:t>
            </a:r>
            <a:endParaRPr kumimoji="1" lang="ja-JP" altLang="en-US" sz="20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611560" y="5517232"/>
            <a:ext cx="2118117" cy="504056"/>
          </a:xfrm>
          <a:prstGeom prst="roundRect">
            <a:avLst/>
          </a:prstGeom>
          <a:solidFill>
            <a:srgbClr val="CCE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食事</a:t>
            </a:r>
            <a:r>
              <a:rPr lang="ja-JP" altLang="en-US" sz="2800" b="1" dirty="0">
                <a:solidFill>
                  <a:schemeClr val="tx1"/>
                </a:solidFill>
              </a:rPr>
              <a:t>療法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276518" y="5517232"/>
            <a:ext cx="2118117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運動療法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920529" y="5517232"/>
            <a:ext cx="2118117" cy="504056"/>
          </a:xfrm>
          <a:prstGeom prst="roundRect">
            <a:avLst/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漢方</a:t>
            </a:r>
            <a:r>
              <a:rPr lang="ja-JP" altLang="en-US" sz="2800" b="1" dirty="0">
                <a:solidFill>
                  <a:schemeClr val="tx1"/>
                </a:solidFill>
              </a:rPr>
              <a:t>治療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56176" y="6150495"/>
            <a:ext cx="259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人参養栄湯 な</a:t>
            </a:r>
            <a:r>
              <a:rPr lang="ja-JP" altLang="en-US" sz="24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</a:t>
            </a:r>
            <a:endParaRPr kumimoji="1" lang="ja-JP" altLang="en-US" sz="24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83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2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7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animBg="1"/>
      <p:bldP spid="6" grpId="0" animBg="1"/>
      <p:bldP spid="9" grpId="0" animBg="1"/>
      <p:bldP spid="15" grpId="0" animBg="1"/>
      <p:bldP spid="16" grpId="0" animBg="1"/>
      <p:bldP spid="17" grpId="0" animBg="1"/>
      <p:bldP spid="19" grpId="0" animBg="1"/>
      <p:bldP spid="1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11" grpId="0" animBg="1"/>
      <p:bldP spid="29" grpId="0" animBg="1"/>
      <p:bldP spid="30" grpId="0" animBg="1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15516" y="819877"/>
            <a:ext cx="8712968" cy="5760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400" b="1" dirty="0" smtClean="0">
                <a:solidFill>
                  <a:schemeClr val="tx1"/>
                </a:solidFill>
              </a:rPr>
              <a:t>　昨年、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90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歳代の女性の訪問診療をしていました。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10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年前、ご主人に先立たれ</a:t>
            </a:r>
            <a:r>
              <a:rPr lang="ja-JP" altLang="en-US" sz="2400" b="1" dirty="0">
                <a:solidFill>
                  <a:schemeClr val="tx1"/>
                </a:solidFill>
              </a:rPr>
              <a:t>て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一人暮らしをしている、大腸がん、肺がんの終末期の方でした。次第に食べられなくなり、歩くことも難しくなったため、訪問看護師さんやヘルパーさんと協力しながら、在宅医療を開始しました。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</a:rPr>
              <a:t>　自宅へ伺うと、ベッドに横たわったまま「先生、食べられなくて痩せてしまって、トイレに行くのも大変。また、ご飯を美味しく食べたい。」と</a:t>
            </a:r>
            <a:r>
              <a:rPr lang="ja-JP" altLang="en-US" sz="2400" b="1" dirty="0">
                <a:solidFill>
                  <a:schemeClr val="tx1"/>
                </a:solidFill>
              </a:rPr>
              <a:t>仰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いました。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　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そこで、今まで飲んでいた薬を全て</a:t>
            </a:r>
            <a:r>
              <a:rPr lang="ja-JP" altLang="en-US" sz="2400" b="1" dirty="0">
                <a:solidFill>
                  <a:schemeClr val="tx1"/>
                </a:solidFill>
              </a:rPr>
              <a:t>中止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し、「六君子湯」と「十全大補湯」を処方してみました。すると、少しずつですが好物が食べられるようになり、体力が戻って入浴もできるようになり、訪問すると笑顔を見せてくれるようになりました。残念ながら、病気の進行には勝てずに他界されましたが、心配していた疼痛も少なく、最後まで自宅で過ごすことができました。</a:t>
            </a:r>
            <a:endParaRPr lang="en-US" altLang="ja-JP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944467" y="260648"/>
            <a:ext cx="3255066" cy="720080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+mj-ea"/>
              </a:rPr>
              <a:t>在宅漢方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48845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476"/>
            <a:ext cx="9144000" cy="1116153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在宅漢方の目指す循環</a:t>
            </a:r>
          </a:p>
        </p:txBody>
      </p:sp>
      <p:sp>
        <p:nvSpPr>
          <p:cNvPr id="18" name="右矢印 17"/>
          <p:cNvSpPr/>
          <p:nvPr/>
        </p:nvSpPr>
        <p:spPr>
          <a:xfrm>
            <a:off x="4227712" y="3517193"/>
            <a:ext cx="760584" cy="584775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1659824956"/>
              </p:ext>
            </p:extLst>
          </p:nvPr>
        </p:nvGraphicFramePr>
        <p:xfrm>
          <a:off x="107505" y="2231534"/>
          <a:ext cx="3960439" cy="30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図表 13"/>
          <p:cNvGraphicFramePr/>
          <p:nvPr>
            <p:extLst>
              <p:ext uri="{D42A27DB-BD31-4B8C-83A1-F6EECF244321}">
                <p14:modId xmlns:p14="http://schemas.microsoft.com/office/powerpoint/2010/main" val="1567492695"/>
              </p:ext>
            </p:extLst>
          </p:nvPr>
        </p:nvGraphicFramePr>
        <p:xfrm>
          <a:off x="5148064" y="2305611"/>
          <a:ext cx="3672407" cy="30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80935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8" grpId="0" animBg="1"/>
      <p:bldGraphic spid="8" grpId="0">
        <p:bldAsOne/>
      </p:bldGraphic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16153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秋田県の高齢者の現状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15003" y="1641291"/>
            <a:ext cx="31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（厚生労働省：生命表より抜粋）</a:t>
            </a:r>
            <a:endParaRPr kumimoji="1" lang="ja-JP" altLang="en-US" sz="1600" dirty="0"/>
          </a:p>
        </p:txBody>
      </p:sp>
      <p:sp>
        <p:nvSpPr>
          <p:cNvPr id="18" name="右矢印 17"/>
          <p:cNvSpPr/>
          <p:nvPr/>
        </p:nvSpPr>
        <p:spPr>
          <a:xfrm rot="5400000">
            <a:off x="4376083" y="4885057"/>
            <a:ext cx="760584" cy="584775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2004" y="5789750"/>
            <a:ext cx="514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/>
              <a:t>日常生活に制限がある期間</a:t>
            </a:r>
            <a:endParaRPr kumimoji="1" lang="ja-JP" altLang="en-US" sz="32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6557"/>
            <a:ext cx="1296144" cy="1296144"/>
          </a:xfrm>
          <a:prstGeom prst="rect">
            <a:avLst/>
          </a:prstGeom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51550"/>
              </p:ext>
            </p:extLst>
          </p:nvPr>
        </p:nvGraphicFramePr>
        <p:xfrm>
          <a:off x="251520" y="1967784"/>
          <a:ext cx="8424937" cy="26853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24136"/>
                <a:gridCol w="2400267"/>
                <a:gridCol w="2400267"/>
                <a:gridCol w="2400267"/>
              </a:tblGrid>
              <a:tr h="673672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平均寿命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健康寿命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男性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 smtClean="0"/>
                        <a:t>79.51</a:t>
                      </a:r>
                      <a:r>
                        <a:rPr kumimoji="1" lang="ja-JP" altLang="en-US" sz="3200" dirty="0" smtClean="0"/>
                        <a:t>歳</a:t>
                      </a:r>
                      <a:endParaRPr kumimoji="1" lang="en-US" altLang="ja-JP" sz="3200" dirty="0" smtClean="0"/>
                    </a:p>
                    <a:p>
                      <a:pPr algn="r"/>
                      <a:r>
                        <a:rPr kumimoji="1" lang="ja-JP" altLang="en-US" sz="2800" dirty="0" smtClean="0"/>
                        <a:t>（全国</a:t>
                      </a:r>
                      <a:r>
                        <a:rPr kumimoji="1" lang="en-US" altLang="ja-JP" sz="2800" dirty="0" smtClean="0"/>
                        <a:t>46</a:t>
                      </a:r>
                      <a:r>
                        <a:rPr kumimoji="1" lang="ja-JP" altLang="en-US" sz="2800" dirty="0" smtClean="0"/>
                        <a:t>位）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 smtClean="0"/>
                        <a:t>70.71</a:t>
                      </a:r>
                      <a:r>
                        <a:rPr kumimoji="1" lang="ja-JP" altLang="en-US" sz="3200" dirty="0" smtClean="0"/>
                        <a:t>歳</a:t>
                      </a:r>
                      <a:endParaRPr kumimoji="1" lang="en-US" altLang="ja-JP" sz="3200" dirty="0" smtClean="0"/>
                    </a:p>
                    <a:p>
                      <a:pPr algn="r"/>
                      <a:r>
                        <a:rPr kumimoji="1" lang="ja-JP" altLang="en-US" sz="2800" dirty="0" smtClean="0"/>
                        <a:t>（全国</a:t>
                      </a:r>
                      <a:r>
                        <a:rPr kumimoji="1" lang="en-US" altLang="ja-JP" sz="2800" dirty="0" smtClean="0"/>
                        <a:t>39</a:t>
                      </a:r>
                      <a:r>
                        <a:rPr kumimoji="1" lang="ja-JP" altLang="en-US" sz="2800" dirty="0" smtClean="0"/>
                        <a:t>位）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 smtClean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 smtClean="0"/>
                        <a:t>86.38</a:t>
                      </a:r>
                      <a:r>
                        <a:rPr kumimoji="1" lang="ja-JP" altLang="en-US" sz="3200" dirty="0" smtClean="0"/>
                        <a:t>歳</a:t>
                      </a:r>
                      <a:endParaRPr kumimoji="1" lang="en-US" altLang="ja-JP" sz="3200" dirty="0" smtClean="0"/>
                    </a:p>
                    <a:p>
                      <a:pPr algn="r"/>
                      <a:r>
                        <a:rPr kumimoji="1" lang="ja-JP" altLang="en-US" sz="2800" dirty="0" smtClean="0"/>
                        <a:t>（全国</a:t>
                      </a:r>
                      <a:r>
                        <a:rPr kumimoji="1" lang="en-US" altLang="ja-JP" sz="2800" dirty="0" smtClean="0"/>
                        <a:t>44</a:t>
                      </a:r>
                      <a:r>
                        <a:rPr kumimoji="1" lang="ja-JP" altLang="en-US" sz="2800" dirty="0" smtClean="0"/>
                        <a:t>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b="1" dirty="0" smtClean="0"/>
                        <a:t>75.43</a:t>
                      </a:r>
                      <a:r>
                        <a:rPr kumimoji="1" lang="ja-JP" altLang="en-US" sz="3200" dirty="0" smtClean="0"/>
                        <a:t>歳</a:t>
                      </a:r>
                      <a:endParaRPr kumimoji="1" lang="en-US" altLang="ja-JP" sz="3200" dirty="0" smtClean="0"/>
                    </a:p>
                    <a:p>
                      <a:pPr algn="r"/>
                      <a:r>
                        <a:rPr kumimoji="1" lang="ja-JP" altLang="en-US" sz="2800" dirty="0" smtClean="0"/>
                        <a:t>（全国 </a:t>
                      </a:r>
                      <a:r>
                        <a:rPr kumimoji="1" lang="en-US" altLang="ja-JP" sz="2800" dirty="0" smtClean="0"/>
                        <a:t>3</a:t>
                      </a:r>
                      <a:r>
                        <a:rPr kumimoji="1" lang="ja-JP" altLang="en-US" sz="2800" dirty="0" smtClean="0"/>
                        <a:t>位）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左右矢印 2"/>
          <p:cNvSpPr/>
          <p:nvPr/>
        </p:nvSpPr>
        <p:spPr>
          <a:xfrm>
            <a:off x="3851920" y="2731153"/>
            <a:ext cx="2268252" cy="769855"/>
          </a:xfrm>
          <a:prstGeom prst="leftRightArrow">
            <a:avLst>
              <a:gd name="adj1" fmla="val 77909"/>
              <a:gd name="adj2" fmla="val 50000"/>
            </a:avLst>
          </a:prstGeom>
          <a:solidFill>
            <a:srgbClr val="CCE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8.8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年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3851920" y="3738904"/>
            <a:ext cx="2268252" cy="769855"/>
          </a:xfrm>
          <a:prstGeom prst="leftRightArrow">
            <a:avLst>
              <a:gd name="adj1" fmla="val 77909"/>
              <a:gd name="adj2" fmla="val 50000"/>
            </a:avLst>
          </a:prstGeom>
          <a:solidFill>
            <a:srgbClr val="CCE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10.95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年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24203" y="4993350"/>
            <a:ext cx="3240360" cy="667898"/>
          </a:xfrm>
          <a:prstGeom prst="roundRect">
            <a:avLst/>
          </a:prstGeom>
          <a:solidFill>
            <a:srgbClr val="FFCCFF"/>
          </a:solidFill>
          <a:ln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未病を治す漢方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23" y="4911470"/>
            <a:ext cx="1967460" cy="18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5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  <p:bldP spid="18" grpId="0" animBg="1"/>
      <p:bldP spid="20" grpId="0"/>
      <p:bldP spid="3" grpId="0" animBg="1"/>
      <p:bldP spid="23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894"/>
            <a:ext cx="9144000" cy="834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高齢者疾患と漢方治療の特徴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96402"/>
              </p:ext>
            </p:extLst>
          </p:nvPr>
        </p:nvGraphicFramePr>
        <p:xfrm>
          <a:off x="287524" y="1412776"/>
          <a:ext cx="8748973" cy="484316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24436"/>
                <a:gridCol w="576064"/>
                <a:gridCol w="4248473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高齢者疾患の特徴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漢方治療の特徴</a:t>
                      </a:r>
                      <a:endParaRPr kumimoji="1" lang="ja-JP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①個人差が大きい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/>
                        <a:t>→</a:t>
                      </a:r>
                      <a:endParaRPr kumimoji="1" lang="ja-JP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個人の証にあった薬剤を投与する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②免疫能が低下している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/>
                        <a:t>→</a:t>
                      </a:r>
                      <a:endParaRPr kumimoji="1" lang="ja-JP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漢方薬には免疫賦活作用を有するものが多い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③慢性疾患が多く、同時に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en-US" altLang="ja-JP" sz="2400" dirty="0" smtClean="0"/>
                        <a:t>    </a:t>
                      </a:r>
                      <a:r>
                        <a:rPr kumimoji="1" lang="ja-JP" altLang="en-US" sz="2400" dirty="0" smtClean="0"/>
                        <a:t>複数の疾患をもっている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/>
                        <a:t>→</a:t>
                      </a:r>
                      <a:endParaRPr kumimoji="1" lang="ja-JP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薬効が緩徐で副作用が少なく、１つの薬剤が多くの薬効を有する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④自覚症状があっても診断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　がつかない例がある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/>
                        <a:t>→</a:t>
                      </a:r>
                      <a:endParaRPr kumimoji="1" lang="ja-JP" alt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診断名が確定しなくても、症状に応じて治療が可能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26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08721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まとめ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0" y="987016"/>
            <a:ext cx="9144000" cy="5877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① 高齢者は多くの疾患を有することが多く、一つの方剤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が多くの薬効を持つ漢方は、薬剤数を減らせる場合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がある。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800" dirty="0" smtClean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② 個々の患者さんの証を決め、オーダーメイドの医療を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提供できる。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③ 西洋医薬に比べて有害事象が少なく、長期間の投与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ができる。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④ 生体防御機能向上や免疫賦活作用があり、フレイル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対策に有効。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</a:rPr>
              <a:t>⑤ エビデンスの蓄積で、有効性のある漢方が増える見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込みあり。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87524" y="1124744"/>
            <a:ext cx="8712968" cy="5578353"/>
          </a:xfrm>
          <a:prstGeom prst="roundRect">
            <a:avLst/>
          </a:prstGeom>
          <a:solidFill>
            <a:schemeClr val="bg1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</a:rPr>
              <a:t>　　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① 病気になりやすく、慢性化しやすい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　　　② 複数の病気を持っている（認知症）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　　　③ 合併症を起こしやすい（寝たきり）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　　　④ 意識障害を起こしやすい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　　　⑤ 脱水を起こしやすい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　　　⑥ はっきりした症状がない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solidFill>
                  <a:schemeClr val="tx1"/>
                </a:solidFill>
              </a:rPr>
              <a:t>　　　⑦ </a:t>
            </a:r>
            <a:r>
              <a:rPr lang="ja-JP" altLang="en-US" sz="3200" dirty="0" smtClean="0">
                <a:solidFill>
                  <a:schemeClr val="tx1"/>
                </a:solidFill>
              </a:rPr>
              <a:t>薬の副作用が出やすい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475656" y="116632"/>
            <a:ext cx="6336704" cy="1008112"/>
          </a:xfrm>
          <a:prstGeom prst="roundRect">
            <a:avLst/>
          </a:prstGeom>
          <a:solidFill>
            <a:srgbClr val="CCFFFF"/>
          </a:solidFill>
          <a:ln>
            <a:solidFill>
              <a:srgbClr val="99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chemeClr val="tx1"/>
                </a:solidFill>
              </a:rPr>
              <a:t>高齢者の病気の特徴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5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263"/>
            <a:ext cx="9144000" cy="834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高齢者の服薬数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3448" y="128662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病気になりやすい</a:t>
            </a:r>
            <a:endParaRPr kumimoji="1" lang="ja-JP" altLang="en-US" sz="4000" b="1" dirty="0"/>
          </a:p>
        </p:txBody>
      </p:sp>
      <p:sp>
        <p:nvSpPr>
          <p:cNvPr id="4" name="右矢印 3"/>
          <p:cNvSpPr/>
          <p:nvPr/>
        </p:nvSpPr>
        <p:spPr>
          <a:xfrm>
            <a:off x="4414952" y="1352533"/>
            <a:ext cx="648072" cy="576064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0072" y="1268760"/>
            <a:ext cx="322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薬の数が多い</a:t>
            </a:r>
            <a:endParaRPr kumimoji="1" lang="ja-JP" altLang="en-US" sz="4000" b="1" dirty="0"/>
          </a:p>
        </p:txBody>
      </p:sp>
      <p:graphicFrame>
        <p:nvGraphicFramePr>
          <p:cNvPr id="10" name="グラフ 9"/>
          <p:cNvGraphicFramePr/>
          <p:nvPr>
            <p:extLst>
              <p:ext uri="{D42A27DB-BD31-4B8C-83A1-F6EECF244321}">
                <p14:modId xmlns:p14="http://schemas.microsoft.com/office/powerpoint/2010/main" val="3299366976"/>
              </p:ext>
            </p:extLst>
          </p:nvPr>
        </p:nvGraphicFramePr>
        <p:xfrm>
          <a:off x="1979712" y="2321068"/>
          <a:ext cx="70981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3419872" y="6519446"/>
            <a:ext cx="572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（厚生労働省：</a:t>
            </a:r>
            <a:r>
              <a:rPr kumimoji="1" lang="en-US" altLang="ja-JP" sz="1600" dirty="0" smtClean="0"/>
              <a:t>2014</a:t>
            </a:r>
            <a:r>
              <a:rPr kumimoji="1" lang="ja-JP" altLang="en-US" sz="1600" dirty="0" smtClean="0"/>
              <a:t>年社会医療診療行為別調査より）</a:t>
            </a:r>
            <a:endParaRPr kumimoji="1" lang="ja-JP" altLang="en-US" sz="16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94624" y="2492896"/>
            <a:ext cx="1885088" cy="1566002"/>
          </a:xfrm>
          <a:prstGeom prst="wedgeRoundRectCallout">
            <a:avLst>
              <a:gd name="adj1" fmla="val 39347"/>
              <a:gd name="adj2" fmla="val 56520"/>
              <a:gd name="adj3" fmla="val 16667"/>
            </a:avLst>
          </a:prstGeom>
          <a:solidFill>
            <a:srgbClr val="CCFFCC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65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歳以上から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7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個以上の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薬を受け取る割合が増え、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75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歳以上では約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4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人に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1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人になる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878" y="4403320"/>
            <a:ext cx="1679834" cy="18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82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  <p:bldP spid="4" grpId="0" animBg="1"/>
      <p:bldP spid="6" grpId="0"/>
      <p:bldGraphic spid="10" grpId="0">
        <p:bldAsOne/>
      </p:bldGraphic>
      <p:bldP spid="1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263"/>
            <a:ext cx="9144000" cy="834075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副作用が起こりやすい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19872" y="6519446"/>
            <a:ext cx="572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Kojima T. </a:t>
            </a:r>
            <a:r>
              <a:rPr lang="en-US" altLang="ja-JP" sz="1600" dirty="0" err="1" smtClean="0"/>
              <a:t>A</a:t>
            </a:r>
            <a:r>
              <a:rPr kumimoji="1" lang="en-US" altLang="ja-JP" sz="1600" dirty="0" err="1" smtClean="0"/>
              <a:t>kishita</a:t>
            </a:r>
            <a:r>
              <a:rPr kumimoji="1" lang="en-US" altLang="ja-JP" sz="1600" dirty="0" smtClean="0"/>
              <a:t> M.et al. </a:t>
            </a:r>
            <a:r>
              <a:rPr kumimoji="1" lang="en-US" altLang="ja-JP" sz="1600" dirty="0" err="1" smtClean="0"/>
              <a:t>Geriatr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Gerontol</a:t>
            </a:r>
            <a:r>
              <a:rPr kumimoji="1" lang="en-US" altLang="ja-JP" sz="1600" dirty="0" smtClean="0"/>
              <a:t> Int.2012</a:t>
            </a:r>
            <a:r>
              <a:rPr kumimoji="1" lang="ja-JP" altLang="en-US" sz="1600" dirty="0" smtClean="0"/>
              <a:t>より）</a:t>
            </a:r>
            <a:endParaRPr kumimoji="1" lang="ja-JP" altLang="en-US" sz="16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33265" y="2564904"/>
            <a:ext cx="1728192" cy="1512168"/>
          </a:xfrm>
          <a:prstGeom prst="wedgeRoundRectCallout">
            <a:avLst>
              <a:gd name="adj1" fmla="val 39347"/>
              <a:gd name="adj2" fmla="val 56520"/>
              <a:gd name="adj3" fmla="val 16667"/>
            </a:avLst>
          </a:prstGeom>
          <a:solidFill>
            <a:srgbClr val="CCFFCC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</a:rPr>
              <a:t>処方される薬が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6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個以上になると、副作用を起こす人が増える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1742148684"/>
              </p:ext>
            </p:extLst>
          </p:nvPr>
        </p:nvGraphicFramePr>
        <p:xfrm>
          <a:off x="1907704" y="1052736"/>
          <a:ext cx="6984776" cy="528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700808"/>
            <a:ext cx="1286367" cy="6035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" y="4797152"/>
            <a:ext cx="1716027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2" grpId="0"/>
      <p:bldP spid="11" grpId="0" animBg="1"/>
      <p:bldGraphic spid="8" grpId="0" uiExpand="1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39552" y="183246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・「証」を決定</a:t>
            </a:r>
            <a:endParaRPr kumimoji="1" lang="ja-JP" altLang="en-US" sz="3200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80729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4800" dirty="0" smtClean="0">
                <a:solidFill>
                  <a:schemeClr val="tx1"/>
                </a:solidFill>
                <a:latin typeface="+mj-ea"/>
              </a:rPr>
              <a:t>漢方</a:t>
            </a:r>
            <a:r>
              <a:rPr lang="ja-JP" altLang="en-US" sz="4800" dirty="0">
                <a:solidFill>
                  <a:schemeClr val="tx1"/>
                </a:solidFill>
                <a:latin typeface="+mj-ea"/>
              </a:rPr>
              <a:t>治療</a:t>
            </a:r>
            <a:endParaRPr lang="ja-JP" altLang="en-US" sz="480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323349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・四診（望診、聞診、問診、切診）</a:t>
            </a:r>
            <a:endParaRPr lang="en-US" altLang="ja-JP" sz="32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1626043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病名を診断するのではなく</a:t>
            </a:r>
            <a:endParaRPr lang="en-US" altLang="ja-JP" sz="3200" b="1" dirty="0" smtClean="0"/>
          </a:p>
          <a:p>
            <a:r>
              <a:rPr lang="ja-JP" altLang="en-US" sz="3200" b="1" u="sng" dirty="0" smtClean="0">
                <a:solidFill>
                  <a:srgbClr val="920000"/>
                </a:solidFill>
              </a:rPr>
              <a:t>状態を診断</a:t>
            </a:r>
            <a:r>
              <a:rPr lang="ja-JP" altLang="en-US" sz="3200" b="1" dirty="0" smtClean="0"/>
              <a:t>する</a:t>
            </a:r>
            <a:endParaRPr kumimoji="1" lang="ja-JP" altLang="en-US" sz="3200" b="1" dirty="0"/>
          </a:p>
        </p:txBody>
      </p:sp>
      <p:sp>
        <p:nvSpPr>
          <p:cNvPr id="2" name="右矢印 1"/>
          <p:cNvSpPr/>
          <p:nvPr/>
        </p:nvSpPr>
        <p:spPr>
          <a:xfrm>
            <a:off x="3167844" y="1990865"/>
            <a:ext cx="864096" cy="276999"/>
          </a:xfrm>
          <a:prstGeom prst="rightArrow">
            <a:avLst/>
          </a:prstGeom>
          <a:solidFill>
            <a:srgbClr val="99CC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4814231"/>
            <a:ext cx="6461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・虚実、陰陽、寒熱、</a:t>
            </a:r>
            <a:r>
              <a:rPr lang="ja-JP" altLang="en-US" sz="3200" b="1" dirty="0"/>
              <a:t>表裏、気血</a:t>
            </a:r>
            <a:r>
              <a:rPr lang="ja-JP" altLang="en-US" sz="3200" b="1" dirty="0" smtClean="0"/>
              <a:t>水</a:t>
            </a:r>
            <a:endParaRPr lang="en-US" altLang="ja-JP" sz="3200" b="1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1043608" y="5733256"/>
            <a:ext cx="6552728" cy="802081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高齢者は、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「虚」「陰」「寒」 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が多い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1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146" grpId="0"/>
      <p:bldP spid="9" grpId="0"/>
      <p:bldP spid="5" grpId="0" uiExpand="1" build="p"/>
      <p:bldP spid="2" grpId="0" animBg="1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ja-JP" altLang="en-US" sz="4400" dirty="0" smtClean="0">
                <a:solidFill>
                  <a:schemeClr val="tx1"/>
                </a:solidFill>
                <a:latin typeface="+mj-ea"/>
              </a:rPr>
              <a:t>漢方医学の考え方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971600" y="3501008"/>
            <a:ext cx="1676770" cy="1085090"/>
            <a:chOff x="1043608" y="4587214"/>
            <a:chExt cx="1676770" cy="10850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608550"/>
              <a:ext cx="798578" cy="1042418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587214"/>
              <a:ext cx="740666" cy="1085090"/>
            </a:xfrm>
            <a:prstGeom prst="rect">
              <a:avLst/>
            </a:prstGeom>
          </p:spPr>
        </p:pic>
      </p:grpSp>
      <p:sp>
        <p:nvSpPr>
          <p:cNvPr id="3" name="雲 2"/>
          <p:cNvSpPr/>
          <p:nvPr/>
        </p:nvSpPr>
        <p:spPr>
          <a:xfrm>
            <a:off x="3419872" y="2184116"/>
            <a:ext cx="5544616" cy="3600400"/>
          </a:xfrm>
          <a:prstGeom prst="cloud">
            <a:avLst/>
          </a:prstGeom>
          <a:solidFill>
            <a:srgbClr val="FFFFC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600" b="1" dirty="0" smtClean="0">
                <a:solidFill>
                  <a:schemeClr val="tx1"/>
                </a:solidFill>
              </a:rPr>
              <a:t>漢方</a:t>
            </a:r>
            <a:r>
              <a:rPr lang="ja-JP" altLang="en-US" sz="2600" b="1" dirty="0" smtClean="0">
                <a:solidFill>
                  <a:schemeClr val="tx1"/>
                </a:solidFill>
              </a:rPr>
              <a:t>医学では、</a:t>
            </a:r>
            <a:endParaRPr lang="en-US" altLang="ja-JP" sz="2600" b="1" dirty="0" smtClean="0">
              <a:solidFill>
                <a:schemeClr val="tx1"/>
              </a:solidFill>
            </a:endParaRPr>
          </a:p>
          <a:p>
            <a:r>
              <a:rPr lang="ja-JP" altLang="en-US" sz="2600" b="1" dirty="0" smtClean="0">
                <a:solidFill>
                  <a:schemeClr val="tx1"/>
                </a:solidFill>
              </a:rPr>
              <a:t>人体の構成要素を</a:t>
            </a:r>
            <a:endParaRPr lang="en-US" altLang="ja-JP" sz="2600" b="1" dirty="0" smtClean="0">
              <a:solidFill>
                <a:schemeClr val="tx1"/>
              </a:solidFill>
            </a:endParaRPr>
          </a:p>
          <a:p>
            <a:r>
              <a:rPr kumimoji="1" lang="ja-JP" altLang="en-US" sz="2600" b="1" dirty="0" smtClean="0">
                <a:solidFill>
                  <a:schemeClr val="tx1"/>
                </a:solidFill>
              </a:rPr>
              <a:t>　・気</a:t>
            </a:r>
            <a:r>
              <a:rPr kumimoji="1" lang="ja-JP" altLang="en-US" sz="2200" b="1" dirty="0" smtClean="0">
                <a:solidFill>
                  <a:schemeClr val="tx1"/>
                </a:solidFill>
              </a:rPr>
              <a:t>（エネルギー、機能）</a:t>
            </a:r>
            <a:endParaRPr kumimoji="1" lang="en-US" altLang="ja-JP" sz="2600" b="1" dirty="0" smtClean="0">
              <a:solidFill>
                <a:schemeClr val="tx1"/>
              </a:solidFill>
            </a:endParaRPr>
          </a:p>
          <a:p>
            <a:r>
              <a:rPr kumimoji="1" lang="ja-JP" altLang="en-US" sz="2600" b="1" dirty="0" smtClean="0">
                <a:solidFill>
                  <a:schemeClr val="tx1"/>
                </a:solidFill>
              </a:rPr>
              <a:t>　・血</a:t>
            </a:r>
            <a:r>
              <a:rPr kumimoji="1" lang="ja-JP" altLang="en-US" sz="2200" b="1" dirty="0" smtClean="0">
                <a:solidFill>
                  <a:schemeClr val="tx1"/>
                </a:solidFill>
              </a:rPr>
              <a:t>（栄養成分）</a:t>
            </a:r>
            <a:endParaRPr kumimoji="1" lang="en-US" altLang="ja-JP" sz="2600" b="1" dirty="0" smtClean="0">
              <a:solidFill>
                <a:schemeClr val="tx1"/>
              </a:solidFill>
            </a:endParaRPr>
          </a:p>
          <a:p>
            <a:r>
              <a:rPr kumimoji="1" lang="ja-JP" altLang="en-US" sz="2600" b="1" dirty="0" smtClean="0">
                <a:solidFill>
                  <a:schemeClr val="tx1"/>
                </a:solidFill>
              </a:rPr>
              <a:t>　・水</a:t>
            </a:r>
            <a:r>
              <a:rPr kumimoji="1" lang="ja-JP" altLang="en-US" sz="2200" b="1" dirty="0" smtClean="0">
                <a:solidFill>
                  <a:schemeClr val="tx1"/>
                </a:solidFill>
              </a:rPr>
              <a:t>（津液、潤い成分）</a:t>
            </a:r>
            <a:endParaRPr kumimoji="1" lang="en-US" altLang="ja-JP" sz="2200" b="1" dirty="0" smtClean="0">
              <a:solidFill>
                <a:schemeClr val="tx1"/>
              </a:solidFill>
            </a:endParaRPr>
          </a:p>
          <a:p>
            <a:r>
              <a:rPr kumimoji="1" lang="ja-JP" altLang="en-US" sz="2600" b="1" dirty="0" smtClean="0">
                <a:solidFill>
                  <a:schemeClr val="tx1"/>
                </a:solidFill>
              </a:rPr>
              <a:t>の三つとして考えます。</a:t>
            </a:r>
            <a:endParaRPr kumimoji="1" lang="ja-JP" altLang="en-US" sz="2600" b="1" dirty="0">
              <a:solidFill>
                <a:schemeClr val="tx1"/>
              </a:solidFill>
            </a:endParaRPr>
          </a:p>
        </p:txBody>
      </p:sp>
      <p:sp>
        <p:nvSpPr>
          <p:cNvPr id="8" name="雲 7"/>
          <p:cNvSpPr/>
          <p:nvPr/>
        </p:nvSpPr>
        <p:spPr>
          <a:xfrm>
            <a:off x="74742" y="1298774"/>
            <a:ext cx="4209226" cy="1797052"/>
          </a:xfrm>
          <a:prstGeom prst="cloud">
            <a:avLst/>
          </a:prstGeom>
          <a:solidFill>
            <a:srgbClr val="CCFFFF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600" b="1" dirty="0" smtClean="0">
                <a:solidFill>
                  <a:schemeClr val="tx1"/>
                </a:solidFill>
              </a:rPr>
              <a:t>漢方医学って、西洋医学とどう違うのですか？</a:t>
            </a:r>
            <a:endParaRPr kumimoji="1" lang="ja-JP" altLang="en-US" sz="2600" b="1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92" y="5297064"/>
            <a:ext cx="1624587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9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5019</TotalTime>
  <Words>1195</Words>
  <Application>Microsoft Office PowerPoint</Application>
  <PresentationFormat>画面に合わせる (4:3)</PresentationFormat>
  <Paragraphs>458</Paragraphs>
  <Slides>41</Slides>
  <Notes>41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ＭＳ Ｐゴシック</vt:lpstr>
      <vt:lpstr>Calibri</vt:lpstr>
      <vt:lpstr>Verdana</vt:lpstr>
      <vt:lpstr>Wingdings 2</vt:lpstr>
      <vt:lpstr>Wingdings 3</vt:lpstr>
      <vt:lpstr>ビジネス</vt:lpstr>
      <vt:lpstr>PowerPoint プレゼンテーション</vt:lpstr>
      <vt:lpstr>PowerPoint プレゼンテーション</vt:lpstr>
      <vt:lpstr>秋田県の高齢者の現状</vt:lpstr>
      <vt:lpstr>秋田県の高齢者の現状</vt:lpstr>
      <vt:lpstr>PowerPoint プレゼンテーション</vt:lpstr>
      <vt:lpstr>高齢者の服薬数</vt:lpstr>
      <vt:lpstr>副作用が起こりやすい</vt:lpstr>
      <vt:lpstr>漢方治療</vt:lpstr>
      <vt:lpstr>漢方医学の考え方</vt:lpstr>
      <vt:lpstr>漢方医学的な考え方</vt:lpstr>
      <vt:lpstr>どのようにバランスを崩すのか①</vt:lpstr>
      <vt:lpstr>どのようにバランスを崩すのか②</vt:lpstr>
      <vt:lpstr>「気・血・水」のバランス</vt:lpstr>
      <vt:lpstr>パンダも使った漢方</vt:lpstr>
      <vt:lpstr>元気がなく、気虚だとわかったら</vt:lpstr>
      <vt:lpstr>気（エネルギー）が足りないなら</vt:lpstr>
      <vt:lpstr>気虚に対する代表的な漢方薬</vt:lpstr>
      <vt:lpstr>六君子湯</vt:lpstr>
      <vt:lpstr>漢方治療に取り組んだ きっかけ</vt:lpstr>
      <vt:lpstr>PowerPoint プレゼンテーション</vt:lpstr>
      <vt:lpstr>エビデンスレベルの分類</vt:lpstr>
      <vt:lpstr>PowerPoint プレゼンテーション</vt:lpstr>
      <vt:lpstr>PowerPoint プレゼンテーション</vt:lpstr>
      <vt:lpstr>抑肝散</vt:lpstr>
      <vt:lpstr>PowerPoint プレゼンテーション</vt:lpstr>
      <vt:lpstr>半夏厚朴湯</vt:lpstr>
      <vt:lpstr>PowerPoint プレゼンテーション</vt:lpstr>
      <vt:lpstr>大建中湯</vt:lpstr>
      <vt:lpstr>大建中湯とは…</vt:lpstr>
      <vt:lpstr>PowerPoint プレゼンテーション</vt:lpstr>
      <vt:lpstr>補中益気湯</vt:lpstr>
      <vt:lpstr>補中益気湯</vt:lpstr>
      <vt:lpstr>PowerPoint プレゼンテーション</vt:lpstr>
      <vt:lpstr>麻子仁丸</vt:lpstr>
      <vt:lpstr>漢方治療の適応と不適応</vt:lpstr>
      <vt:lpstr>西洋医学と漢方医学の併用</vt:lpstr>
      <vt:lpstr>フレイルの原因</vt:lpstr>
      <vt:lpstr>PowerPoint プレゼンテーション</vt:lpstr>
      <vt:lpstr>在宅漢方の目指す循環</vt:lpstr>
      <vt:lpstr>高齢者疾患と漢方治療の特徴</vt:lpstr>
      <vt:lpstr>まとめ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小川内科医院</dc:creator>
  <cp:lastModifiedBy>小川内科医院</cp:lastModifiedBy>
  <cp:revision>367</cp:revision>
  <cp:lastPrinted>2018-02-27T05:48:27Z</cp:lastPrinted>
  <dcterms:created xsi:type="dcterms:W3CDTF">2013-11-18T02:48:46Z</dcterms:created>
  <dcterms:modified xsi:type="dcterms:W3CDTF">2018-02-27T07:24:42Z</dcterms:modified>
</cp:coreProperties>
</file>