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2.xml" ContentType="application/vnd.openxmlformats-officedocument.presentationml.notesSlide+xml"/>
  <Override PartName="/ppt/charts/chart5.xml" ContentType="application/vnd.openxmlformats-officedocument.drawingml.chart+xml"/>
  <Override PartName="/ppt/drawings/drawing1.xml" ContentType="application/vnd.openxmlformats-officedocument.drawingml.chartshapes+xml"/>
  <Override PartName="/ppt/charts/chart6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handoutMasterIdLst>
    <p:handoutMasterId r:id="rId10"/>
  </p:handoutMasterIdLst>
  <p:sldIdLst>
    <p:sldId id="263" r:id="rId2"/>
    <p:sldId id="264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9926638" cy="679767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708" autoAdjust="0"/>
  </p:normalViewPr>
  <p:slideViewPr>
    <p:cSldViewPr>
      <p:cViewPr varScale="1">
        <p:scale>
          <a:sx n="76" d="100"/>
          <a:sy n="76" d="100"/>
        </p:scale>
        <p:origin x="-34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418" y="-77"/>
      </p:cViewPr>
      <p:guideLst>
        <p:guide orient="horz" pos="2142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052349255879781"/>
          <c:y val="1.4813168907158451E-4"/>
          <c:w val="0.77299732183149761"/>
          <c:h val="0.8506477105232199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年齢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7030A0"/>
              </a:solidFill>
            </c:spPr>
          </c:dPt>
          <c:dPt>
            <c:idx val="1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2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3"/>
            <c:invertIfNegative val="0"/>
            <c:bubble3D val="0"/>
            <c:spPr>
              <a:solidFill>
                <a:srgbClr val="0070C0"/>
              </a:solidFill>
            </c:spPr>
          </c:dPt>
          <c:dPt>
            <c:idx val="4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5"/>
            <c:invertIfNegative val="0"/>
            <c:bubble3D val="0"/>
            <c:spPr>
              <a:solidFill>
                <a:srgbClr val="FFFF0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ja-JP" altLang="en-US" dirty="0" smtClean="0"/>
                      <a:t>５人・４</a:t>
                    </a:r>
                    <a:r>
                      <a:rPr lang="en-US" altLang="ja-JP" dirty="0" smtClean="0"/>
                      <a:t>%</a:t>
                    </a:r>
                    <a:endParaRPr lang="en-US" alt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altLang="ja-JP" dirty="0" smtClean="0"/>
                      <a:t>10</a:t>
                    </a:r>
                    <a:r>
                      <a:rPr lang="ja-JP" altLang="en-US" dirty="0" smtClean="0"/>
                      <a:t>人・９</a:t>
                    </a:r>
                    <a:r>
                      <a:rPr lang="en-US" altLang="ja-JP" dirty="0" smtClean="0"/>
                      <a:t>%</a:t>
                    </a:r>
                    <a:endParaRPr lang="en-US" alt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altLang="en-US" dirty="0" smtClean="0"/>
                      <a:t>16</a:t>
                    </a:r>
                    <a:r>
                      <a:rPr lang="ja-JP" altLang="en-US" dirty="0" smtClean="0"/>
                      <a:t>人・</a:t>
                    </a:r>
                    <a:r>
                      <a:rPr lang="en-US" altLang="ja-JP" dirty="0" smtClean="0"/>
                      <a:t>14%</a:t>
                    </a:r>
                    <a:endParaRPr lang="en-US" alt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altLang="ja-JP" dirty="0" smtClean="0"/>
                      <a:t>20</a:t>
                    </a:r>
                    <a:r>
                      <a:rPr lang="ja-JP" altLang="en-US" dirty="0" smtClean="0"/>
                      <a:t>人</a:t>
                    </a:r>
                    <a:r>
                      <a:rPr lang="ja-JP" altLang="en-US" dirty="0" smtClean="0"/>
                      <a:t>・</a:t>
                    </a:r>
                    <a:r>
                      <a:rPr lang="en-US" altLang="ja-JP" dirty="0" smtClean="0"/>
                      <a:t>17%</a:t>
                    </a:r>
                    <a:endParaRPr lang="en-US" alt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altLang="ja-JP" dirty="0" smtClean="0"/>
                      <a:t>32</a:t>
                    </a:r>
                    <a:r>
                      <a:rPr lang="ja-JP" altLang="en-US" dirty="0" smtClean="0"/>
                      <a:t>人</a:t>
                    </a:r>
                    <a:r>
                      <a:rPr lang="ja-JP" altLang="en-US" dirty="0" smtClean="0"/>
                      <a:t>・</a:t>
                    </a:r>
                    <a:r>
                      <a:rPr lang="en-US" altLang="ja-JP" dirty="0" smtClean="0"/>
                      <a:t>28%</a:t>
                    </a:r>
                    <a:endParaRPr lang="en-US" alt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3.7404660351748241E-2"/>
                  <c:y val="-7.3478788552113795E-3"/>
                </c:manualLayout>
              </c:layout>
              <c:tx>
                <c:rich>
                  <a:bodyPr/>
                  <a:lstStyle/>
                  <a:p>
                    <a:r>
                      <a:rPr lang="en-US" altLang="ja-JP" dirty="0" smtClean="0"/>
                      <a:t>33</a:t>
                    </a:r>
                    <a:r>
                      <a:rPr lang="ja-JP" altLang="en-US" dirty="0" smtClean="0"/>
                      <a:t>人・</a:t>
                    </a:r>
                    <a:r>
                      <a:rPr lang="en-US" altLang="ja-JP" dirty="0" smtClean="0"/>
                      <a:t>28%</a:t>
                    </a:r>
                    <a:endParaRPr lang="en-US" alt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 i="0" baseline="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a.29歳以下</c:v>
                </c:pt>
                <c:pt idx="1">
                  <c:v>b.30歳代</c:v>
                </c:pt>
                <c:pt idx="2">
                  <c:v>c.40歳代</c:v>
                </c:pt>
                <c:pt idx="3">
                  <c:v>d.50歳代</c:v>
                </c:pt>
                <c:pt idx="4">
                  <c:v>e.60歳代</c:v>
                </c:pt>
                <c:pt idx="5">
                  <c:v>f.70歳以上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5</c:v>
                </c:pt>
                <c:pt idx="1">
                  <c:v>10</c:v>
                </c:pt>
                <c:pt idx="2">
                  <c:v>16</c:v>
                </c:pt>
                <c:pt idx="3">
                  <c:v>20</c:v>
                </c:pt>
                <c:pt idx="4">
                  <c:v>32</c:v>
                </c:pt>
                <c:pt idx="5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27793664"/>
        <c:axId val="27792128"/>
      </c:barChart>
      <c:valAx>
        <c:axId val="2779212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7793664"/>
        <c:crosses val="autoZero"/>
        <c:crossBetween val="between"/>
      </c:valAx>
      <c:catAx>
        <c:axId val="27793664"/>
        <c:scaling>
          <c:orientation val="minMax"/>
        </c:scaling>
        <c:delete val="0"/>
        <c:axPos val="l"/>
        <c:majorTickMark val="out"/>
        <c:minorTickMark val="none"/>
        <c:tickLblPos val="nextTo"/>
        <c:crossAx val="2779212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6328497132302909E-2"/>
          <c:y val="0"/>
          <c:w val="0.91905730533683294"/>
          <c:h val="0.9018488540326448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性別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0F0"/>
              </a:solidFill>
            </c:spPr>
          </c:dPt>
          <c:dPt>
            <c:idx val="2"/>
            <c:invertIfNegative val="0"/>
            <c:bubble3D val="0"/>
            <c:spPr>
              <a:solidFill>
                <a:srgbClr val="FFC000"/>
              </a:solidFill>
            </c:spPr>
          </c:dPt>
          <c:dLbls>
            <c:dLbl>
              <c:idx val="0"/>
              <c:layout>
                <c:manualLayout>
                  <c:x val="1.2345679012345678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altLang="ja-JP" dirty="0" smtClean="0">
                        <a:solidFill>
                          <a:schemeClr val="tx1"/>
                        </a:solidFill>
                      </a:rPr>
                      <a:t>32</a:t>
                    </a:r>
                    <a:r>
                      <a:rPr lang="ja-JP" altLang="en-US" dirty="0" smtClean="0">
                        <a:solidFill>
                          <a:schemeClr val="tx1"/>
                        </a:solidFill>
                      </a:rPr>
                      <a:t>人・</a:t>
                    </a:r>
                    <a:r>
                      <a:rPr lang="en-US" altLang="ja-JP" dirty="0" smtClean="0">
                        <a:solidFill>
                          <a:schemeClr val="tx1"/>
                        </a:solidFill>
                      </a:rPr>
                      <a:t>28%</a:t>
                    </a:r>
                    <a:endParaRPr lang="en-US" altLang="en-US" dirty="0">
                      <a:solidFill>
                        <a:srgbClr val="FFFF00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0.17592592592592593"/>
                  <c:y val="-2.1884850234310149E-7"/>
                </c:manualLayout>
              </c:layout>
              <c:tx>
                <c:rich>
                  <a:bodyPr/>
                  <a:lstStyle/>
                  <a:p>
                    <a:r>
                      <a:rPr lang="en-US" altLang="ja-JP" dirty="0" smtClean="0">
                        <a:solidFill>
                          <a:schemeClr val="tx1"/>
                        </a:solidFill>
                      </a:rPr>
                      <a:t>84</a:t>
                    </a:r>
                    <a:r>
                      <a:rPr lang="ja-JP" altLang="en-US" dirty="0" smtClean="0">
                        <a:solidFill>
                          <a:schemeClr val="tx1"/>
                        </a:solidFill>
                      </a:rPr>
                      <a:t>人・</a:t>
                    </a:r>
                    <a:r>
                      <a:rPr lang="en-US" altLang="ja-JP" dirty="0" smtClean="0">
                        <a:solidFill>
                          <a:schemeClr val="tx1"/>
                        </a:solidFill>
                      </a:rPr>
                      <a:t>72</a:t>
                    </a:r>
                    <a:r>
                      <a:rPr lang="ja-JP" altLang="en-US" dirty="0" smtClean="0">
                        <a:solidFill>
                          <a:schemeClr val="tx1"/>
                        </a:solidFill>
                      </a:rPr>
                      <a:t>％</a:t>
                    </a:r>
                    <a:endParaRPr lang="en-US" altLang="en-US" dirty="0">
                      <a:solidFill>
                        <a:srgbClr val="FF0000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chemeClr val="tx1"/>
                    </a:solidFill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男性</c:v>
                </c:pt>
                <c:pt idx="2">
                  <c:v>女性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32</c:v>
                </c:pt>
                <c:pt idx="2">
                  <c:v>84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8987392"/>
        <c:axId val="28988928"/>
      </c:barChart>
      <c:catAx>
        <c:axId val="28987392"/>
        <c:scaling>
          <c:orientation val="minMax"/>
        </c:scaling>
        <c:delete val="0"/>
        <c:axPos val="l"/>
        <c:majorTickMark val="out"/>
        <c:minorTickMark val="none"/>
        <c:tickLblPos val="nextTo"/>
        <c:crossAx val="28988928"/>
        <c:crosses val="autoZero"/>
        <c:auto val="1"/>
        <c:lblAlgn val="ctr"/>
        <c:lblOffset val="100"/>
        <c:noMultiLvlLbl val="0"/>
      </c:catAx>
      <c:valAx>
        <c:axId val="2898892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898739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>
          <a:solidFill>
            <a:schemeClr val="tx1"/>
          </a:solidFill>
        </a:defRPr>
      </a:pPr>
      <a:endParaRPr lang="ja-JP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381262758821814"/>
          <c:y val="0.13492819097283826"/>
          <c:w val="0.83149181005152129"/>
          <c:h val="0.7531064659609457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参加回数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0F0"/>
              </a:solidFill>
            </c:spPr>
          </c:dPt>
          <c:dPt>
            <c:idx val="1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1.0802469135802469E-2"/>
                  <c:y val="-2.806032660894488E-3"/>
                </c:manualLayout>
              </c:layout>
              <c:tx>
                <c:rich>
                  <a:bodyPr/>
                  <a:lstStyle/>
                  <a:p>
                    <a:r>
                      <a:rPr lang="en-US" altLang="ja-JP" dirty="0" smtClean="0"/>
                      <a:t>73</a:t>
                    </a:r>
                    <a:r>
                      <a:rPr lang="ja-JP" altLang="en-US" dirty="0" smtClean="0"/>
                      <a:t>人・</a:t>
                    </a:r>
                    <a:r>
                      <a:rPr lang="en-US" altLang="ja-JP" dirty="0" smtClean="0"/>
                      <a:t>63%</a:t>
                    </a:r>
                    <a:endParaRPr lang="en-US" alt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altLang="ja-JP" dirty="0" smtClean="0"/>
                      <a:t>36</a:t>
                    </a:r>
                    <a:r>
                      <a:rPr lang="ja-JP" altLang="en-US" dirty="0" smtClean="0"/>
                      <a:t>人・</a:t>
                    </a:r>
                    <a:r>
                      <a:rPr lang="en-US" altLang="ja-JP" dirty="0" smtClean="0"/>
                      <a:t>31%</a:t>
                    </a:r>
                    <a:endParaRPr lang="en-US" alt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ja-JP" altLang="en-US" dirty="0" smtClean="0"/>
                      <a:t>７人・６</a:t>
                    </a:r>
                    <a:r>
                      <a:rPr lang="en-US" altLang="ja-JP" dirty="0" smtClean="0"/>
                      <a:t>%</a:t>
                    </a:r>
                    <a:endParaRPr lang="en-US" alt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 i="0" baseline="0">
                    <a:solidFill>
                      <a:schemeClr val="tx1"/>
                    </a:solidFill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初回</c:v>
                </c:pt>
                <c:pt idx="1">
                  <c:v>２～４回</c:v>
                </c:pt>
                <c:pt idx="2">
                  <c:v>５回以上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73</c:v>
                </c:pt>
                <c:pt idx="1">
                  <c:v>36</c:v>
                </c:pt>
                <c:pt idx="2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9010944"/>
        <c:axId val="29012736"/>
      </c:barChart>
      <c:catAx>
        <c:axId val="29010944"/>
        <c:scaling>
          <c:orientation val="minMax"/>
        </c:scaling>
        <c:delete val="0"/>
        <c:axPos val="l"/>
        <c:majorTickMark val="out"/>
        <c:minorTickMark val="none"/>
        <c:tickLblPos val="nextTo"/>
        <c:crossAx val="29012736"/>
        <c:crosses val="autoZero"/>
        <c:auto val="1"/>
        <c:lblAlgn val="ctr"/>
        <c:lblOffset val="100"/>
        <c:noMultiLvlLbl val="0"/>
      </c:catAx>
      <c:valAx>
        <c:axId val="29012736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90109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7287948381452316"/>
          <c:y val="3.0866359269839369E-2"/>
          <c:w val="0.49828921817445199"/>
          <c:h val="0.8474030830565781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3"/>
              </a:solidFill>
            </c:spPr>
          </c:dPt>
          <c:dPt>
            <c:idx val="1"/>
            <c:invertIfNegative val="0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</c:spPr>
          </c:dPt>
          <c:dPt>
            <c:idx val="2"/>
            <c:invertIfNegative val="0"/>
            <c:bubble3D val="0"/>
            <c:spPr>
              <a:solidFill>
                <a:srgbClr val="00B0F0"/>
              </a:solidFill>
            </c:spPr>
          </c:dPt>
          <c:dPt>
            <c:idx val="3"/>
            <c:invertIfNegative val="0"/>
            <c:bubble3D val="0"/>
            <c:spPr>
              <a:solidFill>
                <a:srgbClr val="7030A0"/>
              </a:solidFill>
            </c:spPr>
          </c:dPt>
          <c:dPt>
            <c:idx val="4"/>
            <c:invertIfNegative val="0"/>
            <c:bubble3D val="0"/>
            <c:spPr>
              <a:solidFill>
                <a:srgbClr val="FF000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altLang="ja-JP" sz="1400" b="0" i="0" u="none" strike="noStrike" baseline="0" dirty="0" smtClean="0">
                        <a:effectLst/>
                      </a:rPr>
                      <a:t>22</a:t>
                    </a:r>
                    <a:r>
                      <a:rPr lang="ja-JP" altLang="en-US" sz="1400" b="0" i="0" u="none" strike="noStrike" baseline="0" dirty="0" smtClean="0">
                        <a:effectLst/>
                      </a:rPr>
                      <a:t>人・</a:t>
                    </a:r>
                    <a:r>
                      <a:rPr lang="en-US" altLang="ja-JP" sz="1400" b="0" i="0" u="none" strike="noStrike" baseline="0" dirty="0" smtClean="0">
                        <a:effectLst/>
                      </a:rPr>
                      <a:t>19%</a:t>
                    </a:r>
                    <a:endParaRPr lang="en-US" altLang="en-US" sz="14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altLang="en-US" sz="1400" dirty="0" smtClean="0"/>
                      <a:t>11</a:t>
                    </a:r>
                    <a:r>
                      <a:rPr lang="ja-JP" altLang="en-US" sz="1400" dirty="0" smtClean="0"/>
                      <a:t>人</a:t>
                    </a:r>
                    <a:r>
                      <a:rPr lang="ja-JP" altLang="en-US" sz="1400" b="0" i="0" u="none" strike="noStrike" baseline="0" dirty="0" smtClean="0">
                        <a:effectLst/>
                      </a:rPr>
                      <a:t>・９</a:t>
                    </a:r>
                    <a:r>
                      <a:rPr lang="en-US" altLang="ja-JP" sz="1400" b="0" i="0" u="none" strike="noStrike" baseline="0" dirty="0" smtClean="0">
                        <a:effectLst/>
                      </a:rPr>
                      <a:t>%</a:t>
                    </a:r>
                    <a:endParaRPr lang="en-US" altLang="en-US" sz="14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3947872087770848E-4"/>
                  <c:y val="2.1724698830484432E-3"/>
                </c:manualLayout>
              </c:layout>
              <c:tx>
                <c:rich>
                  <a:bodyPr/>
                  <a:lstStyle/>
                  <a:p>
                    <a:r>
                      <a:rPr lang="en-US" altLang="ja-JP" sz="1800" b="0" i="0" u="none" strike="noStrike" baseline="0" dirty="0" smtClean="0">
                        <a:effectLst/>
                      </a:rPr>
                      <a:t>50</a:t>
                    </a:r>
                    <a:r>
                      <a:rPr lang="ja-JP" altLang="en-US" sz="1800" b="0" i="0" u="none" strike="noStrike" baseline="0" dirty="0" smtClean="0">
                        <a:effectLst/>
                      </a:rPr>
                      <a:t>人</a:t>
                    </a:r>
                    <a:r>
                      <a:rPr lang="ja-JP" altLang="en-US" sz="1800" b="0" i="0" u="none" strike="noStrike" baseline="0" dirty="0" smtClean="0">
                        <a:effectLst/>
                      </a:rPr>
                      <a:t>・</a:t>
                    </a:r>
                    <a:r>
                      <a:rPr lang="en-US" altLang="ja-JP" sz="1800" b="0" i="0" u="none" strike="noStrike" baseline="0" dirty="0" smtClean="0">
                        <a:effectLst/>
                      </a:rPr>
                      <a:t>43%</a:t>
                    </a:r>
                    <a:endParaRPr lang="en-US" altLang="en-US" sz="18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ja-JP" altLang="en-US" sz="1400" b="0" i="0" u="none" strike="noStrike" baseline="0" dirty="0" smtClean="0">
                        <a:effectLst/>
                      </a:rPr>
                      <a:t>３人・３</a:t>
                    </a:r>
                    <a:r>
                      <a:rPr lang="en-US" altLang="ja-JP" sz="1400" b="0" i="0" u="none" strike="noStrike" baseline="0" dirty="0" smtClean="0">
                        <a:effectLst/>
                      </a:rPr>
                      <a:t>%</a:t>
                    </a:r>
                    <a:endParaRPr lang="en-US" altLang="en-US" sz="14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altLang="en-US" sz="1400" dirty="0" smtClean="0"/>
                      <a:t>21</a:t>
                    </a:r>
                    <a:r>
                      <a:rPr lang="ja-JP" altLang="en-US" sz="1400" dirty="0" smtClean="0"/>
                      <a:t>人</a:t>
                    </a:r>
                    <a:r>
                      <a:rPr lang="ja-JP" altLang="en-US" sz="1400" b="0" i="0" u="none" strike="noStrike" baseline="0" dirty="0" smtClean="0">
                        <a:effectLst/>
                      </a:rPr>
                      <a:t>・</a:t>
                    </a:r>
                    <a:r>
                      <a:rPr lang="en-US" altLang="ja-JP" sz="1400" b="0" i="0" u="none" strike="noStrike" baseline="0" dirty="0" smtClean="0">
                        <a:effectLst/>
                      </a:rPr>
                      <a:t>18%</a:t>
                    </a:r>
                    <a:endParaRPr lang="en-US" altLang="en-US" sz="1400" dirty="0"/>
                  </a:p>
                </c:rich>
              </c:tx>
              <c:spPr>
                <a:noFill/>
              </c:sp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3.0864197530864196E-3"/>
                  <c:y val="-5.612065321788976E-3"/>
                </c:manualLayout>
              </c:layout>
              <c:tx>
                <c:rich>
                  <a:bodyPr/>
                  <a:lstStyle/>
                  <a:p>
                    <a:r>
                      <a:rPr lang="ja-JP" altLang="en-US" sz="1400" dirty="0" smtClean="0"/>
                      <a:t>９人</a:t>
                    </a:r>
                    <a:r>
                      <a:rPr lang="ja-JP" altLang="en-US" sz="1400" dirty="0" smtClean="0"/>
                      <a:t>・</a:t>
                    </a:r>
                    <a:r>
                      <a:rPr lang="en-US" altLang="ja-JP" sz="1400" dirty="0" smtClean="0"/>
                      <a:t>8</a:t>
                    </a:r>
                    <a:r>
                      <a:rPr lang="en-US" altLang="en-US" sz="1400" dirty="0" smtClean="0"/>
                      <a:t>%</a:t>
                    </a:r>
                    <a:endParaRPr lang="en-US" altLang="en-US" sz="14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a.ポスター</c:v>
                </c:pt>
                <c:pt idx="1">
                  <c:v>b.リーフレット</c:v>
                </c:pt>
                <c:pt idx="2">
                  <c:v>c.テレビ、新聞</c:v>
                </c:pt>
                <c:pt idx="3">
                  <c:v>d.インターネット</c:v>
                </c:pt>
                <c:pt idx="4">
                  <c:v>e.誘われて</c:v>
                </c:pt>
                <c:pt idx="5">
                  <c:v>f.その他(老人ｸﾗﾌﾞ･市広報・ﾗｼﾞｵ等)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22</c:v>
                </c:pt>
                <c:pt idx="1">
                  <c:v>11</c:v>
                </c:pt>
                <c:pt idx="2">
                  <c:v>50</c:v>
                </c:pt>
                <c:pt idx="3">
                  <c:v>3</c:v>
                </c:pt>
                <c:pt idx="4">
                  <c:v>21</c:v>
                </c:pt>
                <c:pt idx="5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3096320"/>
        <c:axId val="83098624"/>
      </c:barChart>
      <c:catAx>
        <c:axId val="83096320"/>
        <c:scaling>
          <c:orientation val="minMax"/>
        </c:scaling>
        <c:delete val="0"/>
        <c:axPos val="l"/>
        <c:majorTickMark val="out"/>
        <c:minorTickMark val="none"/>
        <c:tickLblPos val="nextTo"/>
        <c:crossAx val="83098624"/>
        <c:crosses val="autoZero"/>
        <c:auto val="1"/>
        <c:lblAlgn val="ctr"/>
        <c:lblOffset val="100"/>
        <c:noMultiLvlLbl val="0"/>
      </c:catAx>
      <c:valAx>
        <c:axId val="8309862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830963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382810956108121"/>
          <c:y val="0.23546862848572381"/>
          <c:w val="0.44726584524156704"/>
          <c:h val="0.81326758526306997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chemeClr val="tx1"/>
              </a:solidFill>
            </a:ln>
          </c:spPr>
          <c:explosion val="3"/>
          <c:dPt>
            <c:idx val="0"/>
            <c:bubble3D val="0"/>
            <c:spPr>
              <a:solidFill>
                <a:srgbClr val="00B050"/>
              </a:solidFill>
              <a:ln>
                <a:solidFill>
                  <a:schemeClr val="tx1"/>
                </a:solidFill>
              </a:ln>
            </c:spPr>
          </c:dPt>
          <c:dPt>
            <c:idx val="1"/>
            <c:bubble3D val="0"/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</c:spPr>
          </c:dPt>
          <c:dPt>
            <c:idx val="2"/>
            <c:bubble3D val="0"/>
            <c:spPr>
              <a:solidFill>
                <a:srgbClr val="FF0000"/>
              </a:solidFill>
              <a:ln>
                <a:solidFill>
                  <a:schemeClr val="tx1"/>
                </a:solidFill>
              </a:ln>
            </c:spPr>
          </c:dPt>
          <c:dPt>
            <c:idx val="3"/>
            <c:bubble3D val="0"/>
            <c:spPr>
              <a:solidFill>
                <a:srgbClr val="7030A0"/>
              </a:solidFill>
              <a:ln>
                <a:solidFill>
                  <a:schemeClr val="tx1"/>
                </a:solidFill>
              </a:ln>
            </c:spPr>
          </c:dPt>
          <c:dPt>
            <c:idx val="4"/>
            <c:bubble3D val="0"/>
          </c:dPt>
          <c:dPt>
            <c:idx val="5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c:spPr>
          </c:dPt>
          <c:dLbls>
            <c:dLbl>
              <c:idx val="0"/>
              <c:layout>
                <c:manualLayout>
                  <c:x val="-0.14469397697207684"/>
                  <c:y val="-0.59089136492341687"/>
                </c:manualLayout>
              </c:layout>
              <c:tx>
                <c:rich>
                  <a:bodyPr/>
                  <a:lstStyle/>
                  <a:p>
                    <a:r>
                      <a:rPr lang="en-US" altLang="en-US" sz="1600" dirty="0" smtClean="0"/>
                      <a:t>f.</a:t>
                    </a:r>
                    <a:r>
                      <a:rPr lang="ja-JP" altLang="en-US" sz="1600" dirty="0" smtClean="0"/>
                      <a:t>記入無し</a:t>
                    </a:r>
                    <a:endParaRPr lang="en-US" altLang="ja-JP" sz="1600" dirty="0" smtClean="0"/>
                  </a:p>
                  <a:p>
                    <a:r>
                      <a:rPr lang="ja-JP" altLang="en-US" sz="1600" dirty="0" smtClean="0"/>
                      <a:t>２人・２</a:t>
                    </a:r>
                    <a:r>
                      <a:rPr lang="en-US" altLang="ja-JP" sz="1600" dirty="0" smtClean="0"/>
                      <a:t>%</a:t>
                    </a:r>
                    <a:endParaRPr lang="en-US" altLang="en-US" sz="16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26764307407338223"/>
                  <c:y val="-0.52813613802670578"/>
                </c:manualLayout>
              </c:layout>
              <c:tx>
                <c:rich>
                  <a:bodyPr/>
                  <a:lstStyle/>
                  <a:p>
                    <a:r>
                      <a:rPr lang="en-US" altLang="ja-JP" sz="1400" b="0" i="0" u="none" strike="noStrike" baseline="0" dirty="0" smtClean="0">
                        <a:effectLst/>
                      </a:rPr>
                      <a:t>e.</a:t>
                    </a:r>
                    <a:r>
                      <a:rPr lang="ja-JP" altLang="en-US" sz="1400" b="0" i="0" u="none" strike="noStrike" baseline="0" dirty="0" smtClean="0">
                        <a:effectLst/>
                      </a:rPr>
                      <a:t>悪い</a:t>
                    </a:r>
                    <a:r>
                      <a:rPr lang="en-US" altLang="ja-JP" sz="1400" b="0" i="0" u="none" strike="noStrike" baseline="0" dirty="0" smtClean="0">
                        <a:effectLst/>
                      </a:rPr>
                      <a:t>0</a:t>
                    </a:r>
                    <a:r>
                      <a:rPr lang="ja-JP" altLang="en-US" sz="1400" b="0" i="0" u="none" strike="noStrike" baseline="0" dirty="0" smtClean="0">
                        <a:effectLst/>
                      </a:rPr>
                      <a:t>人・</a:t>
                    </a:r>
                    <a:r>
                      <a:rPr lang="en-US" altLang="ja-JP" sz="1400" b="0" i="0" u="none" strike="noStrike" baseline="0" dirty="0" smtClean="0">
                        <a:effectLst/>
                      </a:rPr>
                      <a:t>0%</a:t>
                    </a:r>
                    <a:endParaRPr lang="en-US" altLang="en-US" sz="14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9.3119446905112799E-2"/>
                  <c:y val="-8.247751000639568E-2"/>
                </c:manualLayout>
              </c:layout>
              <c:tx>
                <c:rich>
                  <a:bodyPr/>
                  <a:lstStyle/>
                  <a:p>
                    <a:r>
                      <a:rPr lang="en-US" altLang="ja-JP" sz="1400" b="0" i="0" u="none" strike="noStrike" baseline="0" dirty="0" smtClean="0">
                        <a:effectLst/>
                      </a:rPr>
                      <a:t>d.</a:t>
                    </a:r>
                    <a:r>
                      <a:rPr lang="ja-JP" altLang="en-US" sz="1400" b="0" i="0" u="none" strike="noStrike" baseline="0" dirty="0" smtClean="0">
                        <a:effectLst/>
                      </a:rPr>
                      <a:t>やや悪い</a:t>
                    </a:r>
                    <a:r>
                      <a:rPr lang="en-US" altLang="ja-JP" sz="1400" b="0" i="0" u="none" strike="noStrike" baseline="0" dirty="0" smtClean="0">
                        <a:effectLst/>
                      </a:rPr>
                      <a:t>1</a:t>
                    </a:r>
                    <a:r>
                      <a:rPr lang="ja-JP" altLang="en-US" sz="1400" b="0" i="0" u="none" strike="noStrike" baseline="0" dirty="0" smtClean="0">
                        <a:effectLst/>
                      </a:rPr>
                      <a:t>人・</a:t>
                    </a:r>
                    <a:r>
                      <a:rPr lang="en-US" altLang="ja-JP" sz="1400" b="0" i="0" u="none" strike="noStrike" baseline="0" dirty="0" smtClean="0">
                        <a:effectLst/>
                      </a:rPr>
                      <a:t>1%</a:t>
                    </a:r>
                    <a:endParaRPr lang="en-US" altLang="en-US" sz="14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0.19507284343037598"/>
                  <c:y val="9.9026159255578214E-3"/>
                </c:manualLayout>
              </c:layout>
              <c:tx>
                <c:rich>
                  <a:bodyPr/>
                  <a:lstStyle/>
                  <a:p>
                    <a:r>
                      <a:rPr lang="en-US" altLang="ja-JP" sz="1600" b="0" i="0" u="none" strike="noStrike" baseline="0" dirty="0" smtClean="0">
                        <a:effectLst/>
                      </a:rPr>
                      <a:t>c.</a:t>
                    </a:r>
                    <a:r>
                      <a:rPr lang="ja-JP" altLang="en-US" sz="1600" b="0" i="0" u="none" strike="noStrike" baseline="0" dirty="0" smtClean="0">
                        <a:effectLst/>
                      </a:rPr>
                      <a:t>ふつう</a:t>
                    </a:r>
                    <a:endParaRPr lang="en-US" altLang="ja-JP" sz="1600" b="0" i="0" u="none" strike="noStrike" baseline="0" dirty="0" smtClean="0">
                      <a:effectLst/>
                    </a:endParaRPr>
                  </a:p>
                  <a:p>
                    <a:r>
                      <a:rPr lang="ja-JP" altLang="en-US" sz="1600" b="0" i="0" u="none" strike="noStrike" baseline="0" dirty="0" smtClean="0">
                        <a:effectLst/>
                      </a:rPr>
                      <a:t>６人・５</a:t>
                    </a:r>
                    <a:r>
                      <a:rPr lang="en-US" altLang="ja-JP" sz="1600" b="0" i="0" u="none" strike="noStrike" baseline="0" dirty="0" smtClean="0">
                        <a:effectLst/>
                      </a:rPr>
                      <a:t>%</a:t>
                    </a:r>
                    <a:endParaRPr lang="en-US" altLang="en-US" sz="16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0.1786952383855088"/>
                  <c:y val="0.46295137627350713"/>
                </c:manualLayout>
              </c:layout>
              <c:tx>
                <c:rich>
                  <a:bodyPr/>
                  <a:lstStyle/>
                  <a:p>
                    <a:r>
                      <a:rPr lang="en-US" altLang="ja-JP" sz="2000" b="0" i="0" u="none" strike="noStrike" baseline="0" dirty="0" smtClean="0">
                        <a:effectLst/>
                      </a:rPr>
                      <a:t>b.</a:t>
                    </a:r>
                    <a:r>
                      <a:rPr lang="ja-JP" altLang="en-US" sz="2000" b="0" i="0" u="none" strike="noStrike" baseline="0" dirty="0" smtClean="0">
                        <a:effectLst/>
                      </a:rPr>
                      <a:t>よかった  </a:t>
                    </a:r>
                    <a:r>
                      <a:rPr lang="en-US" altLang="ja-JP" sz="2000" b="0" i="0" u="none" strike="noStrike" baseline="0" dirty="0" smtClean="0">
                        <a:effectLst/>
                      </a:rPr>
                      <a:t>33</a:t>
                    </a:r>
                    <a:r>
                      <a:rPr lang="ja-JP" altLang="en-US" sz="2000" b="0" i="0" u="none" strike="noStrike" baseline="0" dirty="0" smtClean="0">
                        <a:effectLst/>
                      </a:rPr>
                      <a:t>人・</a:t>
                    </a:r>
                    <a:r>
                      <a:rPr lang="en-US" altLang="ja-JP" sz="2000" b="0" i="0" u="none" strike="noStrike" baseline="0" dirty="0" smtClean="0">
                        <a:effectLst/>
                      </a:rPr>
                      <a:t>28%</a:t>
                    </a:r>
                    <a:endParaRPr lang="en-US" altLang="en-US" sz="20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.32571049136133351"/>
                  <c:y val="0.48820945570612273"/>
                </c:manualLayout>
              </c:layout>
              <c:tx>
                <c:rich>
                  <a:bodyPr/>
                  <a:lstStyle/>
                  <a:p>
                    <a:r>
                      <a:rPr lang="en-US" altLang="en-US" sz="2000" dirty="0" smtClean="0"/>
                      <a:t>a.</a:t>
                    </a:r>
                    <a:r>
                      <a:rPr lang="ja-JP" altLang="en-US" sz="2000" dirty="0" smtClean="0"/>
                      <a:t>とても</a:t>
                    </a:r>
                    <a:endParaRPr lang="en-US" altLang="ja-JP" sz="2000" dirty="0" smtClean="0"/>
                  </a:p>
                  <a:p>
                    <a:r>
                      <a:rPr lang="ja-JP" altLang="en-US" sz="2000" dirty="0" smtClean="0"/>
                      <a:t>よかった</a:t>
                    </a:r>
                    <a:endParaRPr lang="en-US" altLang="ja-JP" sz="2000" dirty="0" smtClean="0"/>
                  </a:p>
                  <a:p>
                    <a:r>
                      <a:rPr lang="en-US" altLang="ja-JP" sz="2000" dirty="0" smtClean="0"/>
                      <a:t>74</a:t>
                    </a:r>
                    <a:r>
                      <a:rPr lang="ja-JP" altLang="en-US" sz="2000" dirty="0" smtClean="0"/>
                      <a:t>人・</a:t>
                    </a:r>
                    <a:r>
                      <a:rPr lang="en-US" altLang="ja-JP" sz="2000" dirty="0" smtClean="0"/>
                      <a:t>64%</a:t>
                    </a:r>
                    <a:endParaRPr lang="en-US" altLang="en-US" sz="20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a.とてもよかった</c:v>
                </c:pt>
                <c:pt idx="1">
                  <c:v>b.よかった</c:v>
                </c:pt>
                <c:pt idx="2">
                  <c:v>c.ふつう</c:v>
                </c:pt>
                <c:pt idx="3">
                  <c:v>d.やや悪い</c:v>
                </c:pt>
                <c:pt idx="4">
                  <c:v>e.悪い</c:v>
                </c:pt>
                <c:pt idx="5">
                  <c:v>f.記入無し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74</c:v>
                </c:pt>
                <c:pt idx="1">
                  <c:v>33</c:v>
                </c:pt>
                <c:pt idx="2">
                  <c:v>6</c:v>
                </c:pt>
                <c:pt idx="3">
                  <c:v>1</c:v>
                </c:pt>
                <c:pt idx="4">
                  <c:v>0</c:v>
                </c:pt>
                <c:pt idx="5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rgbClr val="00B050"/>
              </a:solidFill>
              <a:ln>
                <a:solidFill>
                  <a:schemeClr val="tx1"/>
                </a:solidFill>
              </a:ln>
            </c:spPr>
          </c:dPt>
          <c:dPt>
            <c:idx val="1"/>
            <c:bubble3D val="0"/>
          </c:dPt>
          <c:dPt>
            <c:idx val="2"/>
            <c:bubble3D val="0"/>
            <c:spPr>
              <a:solidFill>
                <a:srgbClr val="FF0000"/>
              </a:solidFill>
              <a:ln>
                <a:solidFill>
                  <a:schemeClr val="tx1"/>
                </a:solidFill>
              </a:ln>
            </c:spPr>
          </c:dPt>
          <c:dPt>
            <c:idx val="3"/>
            <c:bubble3D val="0"/>
            <c:spPr>
              <a:solidFill>
                <a:srgbClr val="7030A0"/>
              </a:solidFill>
              <a:ln>
                <a:solidFill>
                  <a:schemeClr val="tx1"/>
                </a:solidFill>
              </a:ln>
            </c:spPr>
          </c:dPt>
          <c:dPt>
            <c:idx val="4"/>
            <c:bubble3D val="0"/>
            <c:spPr>
              <a:solidFill>
                <a:srgbClr val="00B0F0"/>
              </a:solidFill>
              <a:ln>
                <a:solidFill>
                  <a:schemeClr val="tx1"/>
                </a:solidFill>
              </a:ln>
            </c:spPr>
          </c:dPt>
          <c:dPt>
            <c:idx val="5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c:spPr>
          </c:dPt>
          <c:dLbls>
            <c:dLbl>
              <c:idx val="0"/>
              <c:layout>
                <c:manualLayout>
                  <c:x val="-0.6785938563235151"/>
                  <c:y val="-8.3698165481613157E-2"/>
                </c:manualLayout>
              </c:layout>
              <c:tx>
                <c:rich>
                  <a:bodyPr/>
                  <a:lstStyle/>
                  <a:p>
                    <a:r>
                      <a:rPr lang="en-US" altLang="ja-JP" sz="1600" b="0" i="0" u="none" strike="noStrike" baseline="0" dirty="0" smtClean="0">
                        <a:effectLst/>
                      </a:rPr>
                      <a:t>f.</a:t>
                    </a:r>
                    <a:r>
                      <a:rPr lang="ja-JP" altLang="en-US" sz="1600" b="0" i="0" u="none" strike="noStrike" baseline="0" dirty="0" smtClean="0">
                        <a:effectLst/>
                      </a:rPr>
                      <a:t>記入</a:t>
                    </a:r>
                    <a:r>
                      <a:rPr lang="ja-JP" altLang="en-US" sz="1600" b="0" i="0" u="none" strike="noStrike" baseline="0" dirty="0" smtClean="0">
                        <a:effectLst/>
                      </a:rPr>
                      <a:t>無し</a:t>
                    </a:r>
                    <a:r>
                      <a:rPr lang="en-US" altLang="ja-JP" sz="1600" b="0" i="0" u="none" strike="noStrike" baseline="0" dirty="0" smtClean="0">
                        <a:effectLst/>
                      </a:rPr>
                      <a:t>31</a:t>
                    </a:r>
                    <a:r>
                      <a:rPr lang="ja-JP" altLang="en-US" sz="1600" b="0" i="0" u="none" strike="noStrike" baseline="0" dirty="0" smtClean="0">
                        <a:effectLst/>
                      </a:rPr>
                      <a:t>人・</a:t>
                    </a:r>
                    <a:r>
                      <a:rPr lang="en-US" altLang="ja-JP" sz="1600" b="0" i="0" u="none" strike="noStrike" baseline="0" dirty="0" smtClean="0">
                        <a:effectLst/>
                      </a:rPr>
                      <a:t>27%</a:t>
                    </a:r>
                    <a:endParaRPr lang="en-US" altLang="en-US" sz="16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21221869835714982"/>
                  <c:y val="-0.87504114126208199"/>
                </c:manualLayout>
              </c:layout>
              <c:tx>
                <c:rich>
                  <a:bodyPr/>
                  <a:lstStyle/>
                  <a:p>
                    <a:r>
                      <a:rPr lang="en-US" altLang="ja-JP" sz="1400" b="0" i="0" u="none" strike="noStrike" baseline="0" dirty="0" smtClean="0">
                        <a:effectLst/>
                      </a:rPr>
                      <a:t>e.</a:t>
                    </a:r>
                    <a:r>
                      <a:rPr lang="ja-JP" altLang="en-US" sz="1400" b="0" i="0" u="none" strike="noStrike" baseline="0" dirty="0" smtClean="0">
                        <a:effectLst/>
                      </a:rPr>
                      <a:t>悪い</a:t>
                    </a:r>
                    <a:r>
                      <a:rPr lang="en-US" altLang="ja-JP" sz="1400" b="0" i="0" u="none" strike="noStrike" baseline="0" dirty="0" smtClean="0">
                        <a:effectLst/>
                      </a:rPr>
                      <a:t>0</a:t>
                    </a:r>
                    <a:r>
                      <a:rPr lang="ja-JP" altLang="en-US" sz="1400" b="0" i="0" u="none" strike="noStrike" baseline="0" dirty="0" smtClean="0">
                        <a:effectLst/>
                      </a:rPr>
                      <a:t>人・</a:t>
                    </a:r>
                    <a:r>
                      <a:rPr lang="en-US" altLang="ja-JP" sz="1400" b="0" i="0" u="none" strike="noStrike" baseline="0" dirty="0" smtClean="0">
                        <a:effectLst/>
                      </a:rPr>
                      <a:t>0%</a:t>
                    </a:r>
                    <a:endParaRPr lang="en-US" altLang="en-US" sz="14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3834329736560705E-2"/>
                  <c:y val="-0.24091194728363516"/>
                </c:manualLayout>
              </c:layout>
              <c:tx>
                <c:rich>
                  <a:bodyPr/>
                  <a:lstStyle/>
                  <a:p>
                    <a:r>
                      <a:rPr lang="en-US" altLang="ja-JP" sz="1600" b="0" i="0" u="none" strike="noStrike" baseline="0" dirty="0" smtClean="0">
                        <a:effectLst/>
                      </a:rPr>
                      <a:t>d.</a:t>
                    </a:r>
                    <a:r>
                      <a:rPr lang="ja-JP" altLang="en-US" sz="1600" b="0" i="0" u="none" strike="noStrike" baseline="0" dirty="0" smtClean="0">
                        <a:effectLst/>
                      </a:rPr>
                      <a:t>やや</a:t>
                    </a:r>
                    <a:r>
                      <a:rPr lang="ja-JP" altLang="en-US" sz="1600" b="0" i="0" u="none" strike="noStrike" baseline="0" dirty="0" smtClean="0">
                        <a:effectLst/>
                      </a:rPr>
                      <a:t>悪い</a:t>
                    </a:r>
                    <a:r>
                      <a:rPr lang="en-US" altLang="ja-JP" sz="1600" b="0" i="0" u="none" strike="noStrike" baseline="0" dirty="0" smtClean="0">
                        <a:effectLst/>
                      </a:rPr>
                      <a:t>5</a:t>
                    </a:r>
                    <a:r>
                      <a:rPr lang="ja-JP" altLang="en-US" sz="1600" b="0" i="0" u="none" strike="noStrike" baseline="0" dirty="0" smtClean="0">
                        <a:effectLst/>
                      </a:rPr>
                      <a:t>人・</a:t>
                    </a:r>
                    <a:r>
                      <a:rPr lang="en-US" altLang="ja-JP" sz="1600" b="0" i="0" u="none" strike="noStrike" baseline="0" dirty="0" smtClean="0">
                        <a:effectLst/>
                      </a:rPr>
                      <a:t>4%</a:t>
                    </a:r>
                    <a:endParaRPr lang="en-US" altLang="en-US" sz="16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7.1285724701079037E-2"/>
                  <c:y val="0.20311857710254416"/>
                </c:manualLayout>
              </c:layout>
              <c:tx>
                <c:rich>
                  <a:bodyPr/>
                  <a:lstStyle/>
                  <a:p>
                    <a:r>
                      <a:rPr lang="en-US" altLang="ja-JP" sz="1800" b="0" i="0" u="none" strike="noStrike" baseline="0" dirty="0" smtClean="0">
                        <a:effectLst/>
                      </a:rPr>
                      <a:t>c.</a:t>
                    </a:r>
                    <a:r>
                      <a:rPr lang="ja-JP" altLang="en-US" sz="1800" b="0" i="0" u="none" strike="noStrike" baseline="0" dirty="0" smtClean="0">
                        <a:effectLst/>
                      </a:rPr>
                      <a:t>ふつう</a:t>
                    </a:r>
                    <a:endParaRPr lang="en-US" altLang="ja-JP" sz="1800" b="0" i="0" u="none" strike="noStrike" baseline="0" dirty="0" smtClean="0">
                      <a:effectLst/>
                    </a:endParaRPr>
                  </a:p>
                  <a:p>
                    <a:r>
                      <a:rPr lang="en-US" altLang="ja-JP" sz="1800" b="0" i="0" u="none" strike="noStrike" baseline="0" dirty="0" smtClean="0">
                        <a:effectLst/>
                      </a:rPr>
                      <a:t>14</a:t>
                    </a:r>
                    <a:r>
                      <a:rPr lang="ja-JP" altLang="en-US" sz="1800" b="0" i="0" u="none" strike="noStrike" baseline="0" dirty="0" smtClean="0">
                        <a:effectLst/>
                      </a:rPr>
                      <a:t>人</a:t>
                    </a:r>
                    <a:r>
                      <a:rPr lang="ja-JP" altLang="en-US" sz="1800" b="0" i="0" u="none" strike="noStrike" baseline="0" dirty="0" smtClean="0">
                        <a:effectLst/>
                      </a:rPr>
                      <a:t>・</a:t>
                    </a:r>
                    <a:r>
                      <a:rPr lang="en-US" altLang="ja-JP" sz="1800" b="0" i="0" u="none" strike="noStrike" baseline="0" dirty="0" smtClean="0">
                        <a:effectLst/>
                      </a:rPr>
                      <a:t>12%</a:t>
                    </a:r>
                    <a:endParaRPr lang="en-US" altLang="en-US" sz="18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.46876871293866046"/>
                  <c:y val="0.23620760887679138"/>
                </c:manualLayout>
              </c:layout>
              <c:tx>
                <c:rich>
                  <a:bodyPr/>
                  <a:lstStyle/>
                  <a:p>
                    <a:r>
                      <a:rPr lang="en-US" altLang="en-US" sz="2000" dirty="0" smtClean="0"/>
                      <a:t>b.</a:t>
                    </a:r>
                    <a:r>
                      <a:rPr lang="ja-JP" altLang="en-US" sz="2000" dirty="0" smtClean="0"/>
                      <a:t>よかった</a:t>
                    </a:r>
                    <a:endParaRPr lang="en-US" altLang="ja-JP" sz="2000" dirty="0" smtClean="0"/>
                  </a:p>
                  <a:p>
                    <a:r>
                      <a:rPr lang="en-US" altLang="ja-JP" sz="2000" dirty="0" smtClean="0"/>
                      <a:t>29</a:t>
                    </a:r>
                    <a:r>
                      <a:rPr lang="ja-JP" altLang="en-US" sz="2000" dirty="0" smtClean="0"/>
                      <a:t>人・</a:t>
                    </a:r>
                    <a:r>
                      <a:rPr lang="en-US" altLang="ja-JP" sz="2000" dirty="0" smtClean="0"/>
                      <a:t>25</a:t>
                    </a:r>
                    <a:r>
                      <a:rPr lang="en-US" altLang="en-US" sz="2000" dirty="0" smtClean="0"/>
                      <a:t>%</a:t>
                    </a:r>
                    <a:endParaRPr lang="en-US" altLang="en-US" sz="20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.66494519782249439"/>
                  <c:y val="8.9302056715920453E-2"/>
                </c:manualLayout>
              </c:layout>
              <c:tx>
                <c:rich>
                  <a:bodyPr/>
                  <a:lstStyle/>
                  <a:p>
                    <a:r>
                      <a:rPr lang="en-US" altLang="en-US" sz="2000" dirty="0" smtClean="0"/>
                      <a:t>a.</a:t>
                    </a:r>
                    <a:r>
                      <a:rPr lang="ja-JP" altLang="en-US" sz="2000" dirty="0" smtClean="0"/>
                      <a:t>とても</a:t>
                    </a:r>
                    <a:r>
                      <a:rPr lang="ja-JP" altLang="en-US" sz="2000" dirty="0" smtClean="0"/>
                      <a:t>よかった</a:t>
                    </a:r>
                    <a:r>
                      <a:rPr lang="en-US" altLang="ja-JP" sz="2000" dirty="0" smtClean="0"/>
                      <a:t>37</a:t>
                    </a:r>
                    <a:r>
                      <a:rPr lang="ja-JP" altLang="en-US" sz="2000" dirty="0" smtClean="0"/>
                      <a:t>人</a:t>
                    </a:r>
                    <a:r>
                      <a:rPr lang="ja-JP" altLang="en-US" sz="2000" dirty="0" smtClean="0"/>
                      <a:t>・</a:t>
                    </a:r>
                    <a:r>
                      <a:rPr lang="en-US" altLang="ja-JP" sz="2000" dirty="0" smtClean="0"/>
                      <a:t>32%</a:t>
                    </a:r>
                    <a:endParaRPr lang="en-US" altLang="en-US" sz="20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a.とても良かった</c:v>
                </c:pt>
                <c:pt idx="1">
                  <c:v>b.良かった</c:v>
                </c:pt>
                <c:pt idx="2">
                  <c:v>c.普通</c:v>
                </c:pt>
                <c:pt idx="3">
                  <c:v>d.やや悪い</c:v>
                </c:pt>
                <c:pt idx="4">
                  <c:v>e.悪い</c:v>
                </c:pt>
                <c:pt idx="5">
                  <c:v>f.記入無し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37</c:v>
                </c:pt>
                <c:pt idx="1">
                  <c:v>29</c:v>
                </c:pt>
                <c:pt idx="2">
                  <c:v>14</c:v>
                </c:pt>
                <c:pt idx="3">
                  <c:v>5</c:v>
                </c:pt>
                <c:pt idx="4">
                  <c:v>0</c:v>
                </c:pt>
                <c:pt idx="5">
                  <c:v>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0.47207</cdr:x>
      <cdr:y>0.17892</cdr:y>
    </cdr:from>
    <cdr:to>
      <cdr:x>0.56057</cdr:x>
      <cdr:y>0.25352</cdr:y>
    </cdr:to>
    <cdr:cxnSp macro="">
      <cdr:nvCxnSpPr>
        <cdr:cNvPr id="3" name="直線コネクタ 2"/>
        <cdr:cNvCxnSpPr/>
      </cdr:nvCxnSpPr>
      <cdr:spPr>
        <a:xfrm xmlns:a="http://schemas.openxmlformats.org/drawingml/2006/main" flipH="1">
          <a:off x="3841159" y="953371"/>
          <a:ext cx="720116" cy="39751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0.245</cdr:x>
      <cdr:y>0.19047</cdr:y>
    </cdr:from>
    <cdr:to>
      <cdr:x>0.30625</cdr:x>
      <cdr:y>0.22229</cdr:y>
    </cdr:to>
    <cdr:cxnSp macro="">
      <cdr:nvCxnSpPr>
        <cdr:cNvPr id="3" name="直線コネクタ 2"/>
        <cdr:cNvCxnSpPr/>
      </cdr:nvCxnSpPr>
      <cdr:spPr>
        <a:xfrm xmlns:a="http://schemas.openxmlformats.org/drawingml/2006/main">
          <a:off x="2016224" y="1097233"/>
          <a:ext cx="504063" cy="18330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5642448" cy="339884"/>
          </a:xfrm>
          <a:prstGeom prst="rect">
            <a:avLst/>
          </a:prstGeom>
        </p:spPr>
        <p:txBody>
          <a:bodyPr vert="horz" lIns="92108" tIns="46054" rIns="92108" bIns="46054" rtlCol="0"/>
          <a:lstStyle>
            <a:lvl1pPr algn="l">
              <a:defRPr sz="1200"/>
            </a:lvl1pPr>
          </a:lstStyle>
          <a:p>
            <a:r>
              <a:rPr kumimoji="1" lang="ja-JP" altLang="en-US" dirty="0" smtClean="0"/>
              <a:t>秋田市医師会　広報委員会　平成</a:t>
            </a:r>
            <a:r>
              <a:rPr kumimoji="1" lang="en-US" altLang="ja-JP" dirty="0" smtClean="0"/>
              <a:t>25</a:t>
            </a:r>
            <a:r>
              <a:rPr kumimoji="1" lang="ja-JP" altLang="en-US" dirty="0" smtClean="0"/>
              <a:t>年度　</a:t>
            </a:r>
            <a:r>
              <a:rPr kumimoji="1" lang="en-US" altLang="ja-JP" dirty="0" smtClean="0"/>
              <a:t>【 </a:t>
            </a:r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36</a:t>
            </a:r>
            <a:r>
              <a:rPr kumimoji="1" lang="ja-JP" altLang="en-US" dirty="0" smtClean="0"/>
              <a:t>回 医療を考える集い </a:t>
            </a:r>
            <a:r>
              <a:rPr kumimoji="1" lang="en-US" altLang="ja-JP" dirty="0" smtClean="0"/>
              <a:t>】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7788802" y="0"/>
            <a:ext cx="2135540" cy="339884"/>
          </a:xfrm>
          <a:prstGeom prst="rect">
            <a:avLst/>
          </a:prstGeom>
        </p:spPr>
        <p:txBody>
          <a:bodyPr vert="horz" lIns="92108" tIns="46054" rIns="92108" bIns="46054" rtlCol="0"/>
          <a:lstStyle>
            <a:lvl1pPr algn="r">
              <a:defRPr sz="1200"/>
            </a:lvl1pPr>
          </a:lstStyle>
          <a:p>
            <a:fld id="{F7E5390C-B4D3-4F32-A1D7-7FF8DFF85E22}" type="datetimeFigureOut">
              <a:rPr kumimoji="1" lang="ja-JP" altLang="en-US" smtClean="0"/>
              <a:t>2015/3/26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16707" y="6326377"/>
            <a:ext cx="3816808" cy="471300"/>
          </a:xfrm>
          <a:prstGeom prst="rect">
            <a:avLst/>
          </a:prstGeom>
        </p:spPr>
        <p:txBody>
          <a:bodyPr vert="horz" lIns="92108" tIns="46054" rIns="92108" bIns="46054" rtlCol="0" anchor="b"/>
          <a:lstStyle>
            <a:lvl1pPr algn="l">
              <a:defRPr sz="1200"/>
            </a:lvl1pPr>
          </a:lstStyle>
          <a:p>
            <a:r>
              <a:rPr kumimoji="1" lang="ja-JP" altLang="en-US" dirty="0" smtClean="0"/>
              <a:t>平成</a:t>
            </a:r>
            <a:r>
              <a:rPr kumimoji="1" lang="en-US" altLang="ja-JP" dirty="0" smtClean="0"/>
              <a:t>26</a:t>
            </a:r>
            <a:r>
              <a:rPr kumimoji="1" lang="ja-JP" altLang="en-US" dirty="0" smtClean="0"/>
              <a:t>年</a:t>
            </a:r>
            <a:r>
              <a:rPr lang="en-US" altLang="ja-JP" dirty="0"/>
              <a:t>3</a:t>
            </a:r>
            <a:r>
              <a:rPr kumimoji="1" lang="ja-JP" altLang="en-US" dirty="0" smtClean="0"/>
              <a:t>月</a:t>
            </a:r>
            <a:r>
              <a:rPr lang="en-US" altLang="ja-JP" dirty="0" smtClean="0"/>
              <a:t>15</a:t>
            </a:r>
            <a:r>
              <a:rPr kumimoji="1" lang="ja-JP" altLang="en-US" dirty="0" smtClean="0"/>
              <a:t>日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土</a:t>
            </a:r>
            <a:r>
              <a:rPr kumimoji="1" lang="en-US" altLang="ja-JP" dirty="0" smtClean="0"/>
              <a:t>)PM1:30</a:t>
            </a:r>
            <a:r>
              <a:rPr kumimoji="1" lang="ja-JP" altLang="en-US" dirty="0" smtClean="0"/>
              <a:t>～</a:t>
            </a:r>
            <a:r>
              <a:rPr kumimoji="1" lang="en-US" altLang="ja-JP" dirty="0" smtClean="0"/>
              <a:t>4:40</a:t>
            </a:r>
          </a:p>
          <a:p>
            <a:r>
              <a:rPr kumimoji="1" lang="ja-JP" altLang="en-US" dirty="0" smtClean="0"/>
              <a:t>秋田ﾋﾞｭｰﾎﾃﾙ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階・飛翔の間</a:t>
            </a:r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22799" y="6456611"/>
            <a:ext cx="4301543" cy="339884"/>
          </a:xfrm>
          <a:prstGeom prst="rect">
            <a:avLst/>
          </a:prstGeom>
        </p:spPr>
        <p:txBody>
          <a:bodyPr vert="horz" lIns="92108" tIns="46054" rIns="92108" bIns="46054" rtlCol="0" anchor="b"/>
          <a:lstStyle>
            <a:lvl1pPr algn="r">
              <a:defRPr sz="1200"/>
            </a:lvl1pPr>
          </a:lstStyle>
          <a:p>
            <a:fld id="{8723AE98-BB08-4C03-8F58-B45B833F91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0148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39884"/>
          </a:xfrm>
          <a:prstGeom prst="rect">
            <a:avLst/>
          </a:prstGeom>
        </p:spPr>
        <p:txBody>
          <a:bodyPr vert="horz" lIns="92108" tIns="46054" rIns="92108" bIns="4605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39884"/>
          </a:xfrm>
          <a:prstGeom prst="rect">
            <a:avLst/>
          </a:prstGeom>
        </p:spPr>
        <p:txBody>
          <a:bodyPr vert="horz" lIns="92108" tIns="46054" rIns="92108" bIns="46054" rtlCol="0"/>
          <a:lstStyle>
            <a:lvl1pPr algn="r">
              <a:defRPr sz="1200"/>
            </a:lvl1pPr>
          </a:lstStyle>
          <a:p>
            <a:fld id="{6FC68C7B-8C06-4A18-87E2-B9C47EEB6BC5}" type="datetimeFigureOut">
              <a:rPr kumimoji="1" lang="ja-JP" altLang="en-US" smtClean="0"/>
              <a:t>2015/3/26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08" tIns="46054" rIns="92108" bIns="4605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2665" y="3228898"/>
            <a:ext cx="7941310" cy="3058953"/>
          </a:xfrm>
          <a:prstGeom prst="rect">
            <a:avLst/>
          </a:prstGeom>
        </p:spPr>
        <p:txBody>
          <a:bodyPr vert="horz" lIns="92108" tIns="46054" rIns="92108" bIns="46054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6456611"/>
            <a:ext cx="4301543" cy="339884"/>
          </a:xfrm>
          <a:prstGeom prst="rect">
            <a:avLst/>
          </a:prstGeom>
        </p:spPr>
        <p:txBody>
          <a:bodyPr vert="horz" lIns="92108" tIns="46054" rIns="92108" bIns="4605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2799" y="6456611"/>
            <a:ext cx="4301543" cy="339884"/>
          </a:xfrm>
          <a:prstGeom prst="rect">
            <a:avLst/>
          </a:prstGeom>
        </p:spPr>
        <p:txBody>
          <a:bodyPr vert="horz" lIns="92108" tIns="46054" rIns="92108" bIns="46054" rtlCol="0" anchor="b"/>
          <a:lstStyle>
            <a:lvl1pPr algn="r">
              <a:defRPr sz="1200"/>
            </a:lvl1pPr>
          </a:lstStyle>
          <a:p>
            <a:fld id="{5713DFE8-47E9-40F8-AB6B-494A0CE277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3028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571625" y="492125"/>
            <a:ext cx="6783388" cy="50863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761318" y="5796944"/>
            <a:ext cx="8404000" cy="490907"/>
          </a:xfrm>
        </p:spPr>
        <p:txBody>
          <a:bodyPr/>
          <a:lstStyle/>
          <a:p>
            <a:r>
              <a:rPr lang="ja-JP" altLang="en-US" sz="1800" b="1" dirty="0"/>
              <a:t>一般参加者数：</a:t>
            </a:r>
            <a:r>
              <a:rPr lang="ja-JP" altLang="en-US" sz="1800" b="1" dirty="0" smtClean="0"/>
              <a:t>３７４名</a:t>
            </a:r>
            <a:r>
              <a:rPr lang="ja-JP" altLang="en-US" sz="1800" b="1" dirty="0"/>
              <a:t>中、アンケート回答者数は</a:t>
            </a:r>
            <a:r>
              <a:rPr lang="ja-JP" altLang="en-US" sz="1800" b="1" dirty="0" smtClean="0"/>
              <a:t>１９０名</a:t>
            </a:r>
            <a:r>
              <a:rPr lang="ja-JP" altLang="en-US" sz="1800" b="1" dirty="0"/>
              <a:t>（</a:t>
            </a:r>
            <a:r>
              <a:rPr lang="ja-JP" altLang="en-US" sz="1800" b="1" dirty="0" smtClean="0"/>
              <a:t>回答率５０．８％</a:t>
            </a:r>
            <a:r>
              <a:rPr lang="ja-JP" altLang="en-US" sz="1800" b="1" dirty="0"/>
              <a:t>）でした。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13DFE8-47E9-40F8-AB6B-494A0CE277A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59843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263900" y="509588"/>
            <a:ext cx="3398838" cy="254952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13DFE8-47E9-40F8-AB6B-494A0CE277A5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943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F9F4E-B13E-49B2-A2F4-751D2022B9B3}" type="datetimeFigureOut">
              <a:rPr kumimoji="1" lang="ja-JP" altLang="en-US" smtClean="0"/>
              <a:t>2015/3/26</a:t>
            </a:fld>
            <a:endParaRPr kumimoji="1" lang="ja-JP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80543B1-50F7-4A43-85FD-01530818D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F9F4E-B13E-49B2-A2F4-751D2022B9B3}" type="datetimeFigureOut">
              <a:rPr kumimoji="1" lang="ja-JP" altLang="en-US" smtClean="0"/>
              <a:t>2015/3/26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543B1-50F7-4A43-85FD-01530818D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F9F4E-B13E-49B2-A2F4-751D2022B9B3}" type="datetimeFigureOut">
              <a:rPr kumimoji="1" lang="ja-JP" altLang="en-US" smtClean="0"/>
              <a:t>2015/3/26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543B1-50F7-4A43-85FD-01530818D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F9F4E-B13E-49B2-A2F4-751D2022B9B3}" type="datetimeFigureOut">
              <a:rPr kumimoji="1" lang="ja-JP" altLang="en-US" smtClean="0"/>
              <a:t>2015/3/26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543B1-50F7-4A43-85FD-01530818D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1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4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F9F4E-B13E-49B2-A2F4-751D2022B9B3}" type="datetimeFigureOut">
              <a:rPr kumimoji="1" lang="ja-JP" altLang="en-US" smtClean="0"/>
              <a:t>2015/3/26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543B1-50F7-4A43-85FD-01530818D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Oval 6"/>
          <p:cNvSpPr/>
          <p:nvPr/>
        </p:nvSpPr>
        <p:spPr>
          <a:xfrm>
            <a:off x="4495801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6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9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F9F4E-B13E-49B2-A2F4-751D2022B9B3}" type="datetimeFigureOut">
              <a:rPr kumimoji="1" lang="ja-JP" altLang="en-US" smtClean="0"/>
              <a:t>2015/3/26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543B1-50F7-4A43-85FD-01530818D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1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F9F4E-B13E-49B2-A2F4-751D2022B9B3}" type="datetimeFigureOut">
              <a:rPr kumimoji="1" lang="ja-JP" altLang="en-US" smtClean="0"/>
              <a:t>2015/3/26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543B1-50F7-4A43-85FD-01530818D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9"/>
            <a:ext cx="4041648" cy="391318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F9F4E-B13E-49B2-A2F4-751D2022B9B3}" type="datetimeFigureOut">
              <a:rPr kumimoji="1" lang="ja-JP" altLang="en-US" smtClean="0"/>
              <a:t>2015/3/26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543B1-50F7-4A43-85FD-01530818D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F9F4E-B13E-49B2-A2F4-751D2022B9B3}" type="datetimeFigureOut">
              <a:rPr kumimoji="1" lang="ja-JP" altLang="en-US" smtClean="0"/>
              <a:t>2015/3/26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543B1-50F7-4A43-85FD-01530818D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9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8" y="273051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9" y="2438401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F9F4E-B13E-49B2-A2F4-751D2022B9B3}" type="datetimeFigureOut">
              <a:rPr kumimoji="1" lang="ja-JP" altLang="en-US" smtClean="0"/>
              <a:t>2015/3/26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543B1-50F7-4A43-85FD-01530818D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7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F9F4E-B13E-49B2-A2F4-751D2022B9B3}" type="datetimeFigureOut">
              <a:rPr kumimoji="1" lang="ja-JP" altLang="en-US" smtClean="0"/>
              <a:t>2015/3/26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543B1-50F7-4A43-85FD-01530818D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9" y="6356351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6CF9F4E-B13E-49B2-A2F4-751D2022B9B3}" type="datetimeFigureOut">
              <a:rPr kumimoji="1" lang="ja-JP" altLang="en-US" smtClean="0"/>
              <a:t>2015/3/26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6" y="6356351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9" y="6356351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280543B1-50F7-4A43-85FD-01530818D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Oval 6"/>
          <p:cNvSpPr/>
          <p:nvPr/>
        </p:nvSpPr>
        <p:spPr>
          <a:xfrm>
            <a:off x="8457761" y="6499385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5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kumimoji="1"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kumimoji="1"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kumimoji="1"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kumimoji="1"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kumimoji="1"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6864" cy="2376264"/>
          </a:xfrm>
        </p:spPr>
        <p:txBody>
          <a:bodyPr>
            <a:normAutofit/>
          </a:bodyPr>
          <a:lstStyle/>
          <a:p>
            <a:r>
              <a:rPr kumimoji="1" lang="ja-JP" altLang="en-US" sz="4900" b="1" dirty="0" smtClean="0">
                <a:solidFill>
                  <a:schemeClr val="tx2"/>
                </a:solidFill>
                <a:latin typeface="HG丸ｺﾞｼｯｸM-PRO" pitchFamily="50" charset="-128"/>
                <a:ea typeface="ＤＨＰ特太ゴシック体" pitchFamily="2" charset="-128"/>
              </a:rPr>
              <a:t>第</a:t>
            </a:r>
            <a:r>
              <a:rPr lang="ja-JP" altLang="en-US" sz="4900" b="1" dirty="0" smtClean="0">
                <a:latin typeface="HG丸ｺﾞｼｯｸM-PRO" pitchFamily="50" charset="-128"/>
                <a:ea typeface="ＤＨＰ特太ゴシック体" pitchFamily="2" charset="-128"/>
              </a:rPr>
              <a:t>３</a:t>
            </a:r>
            <a:r>
              <a:rPr lang="ja-JP" altLang="en-US" sz="4900" b="1" dirty="0">
                <a:latin typeface="HG丸ｺﾞｼｯｸM-PRO" pitchFamily="50" charset="-128"/>
                <a:ea typeface="ＤＨＰ特太ゴシック体" pitchFamily="2" charset="-128"/>
              </a:rPr>
              <a:t>７</a:t>
            </a:r>
            <a:r>
              <a:rPr kumimoji="1" lang="ja-JP" altLang="en-US" sz="4900" b="1" dirty="0" smtClean="0">
                <a:solidFill>
                  <a:schemeClr val="tx2"/>
                </a:solidFill>
                <a:latin typeface="HG丸ｺﾞｼｯｸM-PRO" pitchFamily="50" charset="-128"/>
                <a:ea typeface="ＤＨＰ特太ゴシック体" pitchFamily="2" charset="-128"/>
              </a:rPr>
              <a:t>回医療を考えるつどい</a:t>
            </a:r>
            <a:r>
              <a:rPr kumimoji="1" lang="en-US" altLang="ja-JP" b="1" dirty="0" smtClean="0">
                <a:solidFill>
                  <a:schemeClr val="tx2"/>
                </a:solidFill>
                <a:latin typeface="HG丸ｺﾞｼｯｸM-PRO" pitchFamily="50" charset="-128"/>
                <a:ea typeface="ＤＨＰ特太ゴシック体" pitchFamily="2" charset="-128"/>
              </a:rPr>
              <a:t/>
            </a:r>
            <a:br>
              <a:rPr kumimoji="1" lang="en-US" altLang="ja-JP" b="1" dirty="0" smtClean="0">
                <a:solidFill>
                  <a:schemeClr val="tx2"/>
                </a:solidFill>
                <a:latin typeface="HG丸ｺﾞｼｯｸM-PRO" pitchFamily="50" charset="-128"/>
                <a:ea typeface="ＤＨＰ特太ゴシック体" pitchFamily="2" charset="-128"/>
              </a:rPr>
            </a:br>
            <a:r>
              <a:rPr kumimoji="1" lang="ja-JP" altLang="en-US" sz="4400" b="1" dirty="0" smtClean="0">
                <a:solidFill>
                  <a:schemeClr val="tx2"/>
                </a:solidFill>
                <a:latin typeface="HG丸ｺﾞｼｯｸM-PRO" pitchFamily="50" charset="-128"/>
                <a:ea typeface="ＤＨＰ特太ゴシック体" pitchFamily="2" charset="-128"/>
              </a:rPr>
              <a:t>参加者アンケート集計結果</a:t>
            </a:r>
            <a:r>
              <a:rPr kumimoji="1" lang="en-US" altLang="ja-JP" sz="4400" b="1" dirty="0" smtClean="0">
                <a:solidFill>
                  <a:schemeClr val="tx2"/>
                </a:solidFill>
                <a:latin typeface="HG丸ｺﾞｼｯｸM-PRO" pitchFamily="50" charset="-128"/>
                <a:ea typeface="ＤＨＰ特太ゴシック体" pitchFamily="2" charset="-128"/>
              </a:rPr>
              <a:t/>
            </a:r>
            <a:br>
              <a:rPr kumimoji="1" lang="en-US" altLang="ja-JP" sz="4400" b="1" dirty="0" smtClean="0">
                <a:solidFill>
                  <a:schemeClr val="tx2"/>
                </a:solidFill>
                <a:latin typeface="HG丸ｺﾞｼｯｸM-PRO" pitchFamily="50" charset="-128"/>
                <a:ea typeface="ＤＨＰ特太ゴシック体" pitchFamily="2" charset="-128"/>
              </a:rPr>
            </a:br>
            <a:r>
              <a:rPr kumimoji="1" lang="en-US" altLang="ja-JP" sz="4000" b="1" dirty="0" smtClean="0">
                <a:solidFill>
                  <a:schemeClr val="tx2"/>
                </a:solidFill>
                <a:latin typeface="HG丸ｺﾞｼｯｸM-PRO" pitchFamily="50" charset="-128"/>
                <a:ea typeface="ＤＨＰ特太ゴシック体" pitchFamily="2" charset="-128"/>
              </a:rPr>
              <a:t>(</a:t>
            </a:r>
            <a:r>
              <a:rPr kumimoji="1" lang="ja-JP" altLang="en-US" sz="4000" b="1" dirty="0" smtClean="0">
                <a:solidFill>
                  <a:schemeClr val="tx2"/>
                </a:solidFill>
                <a:latin typeface="HG丸ｺﾞｼｯｸM-PRO" pitchFamily="50" charset="-128"/>
                <a:ea typeface="ＤＨＰ特太ゴシック体" pitchFamily="2" charset="-128"/>
              </a:rPr>
              <a:t>回答数</a:t>
            </a:r>
            <a:r>
              <a:rPr kumimoji="1" lang="en-US" altLang="ja-JP" sz="4000" b="1" dirty="0" smtClean="0">
                <a:solidFill>
                  <a:schemeClr val="tx2"/>
                </a:solidFill>
                <a:latin typeface="HG丸ｺﾞｼｯｸM-PRO" pitchFamily="50" charset="-128"/>
                <a:ea typeface="ＤＨＰ特太ゴシック体" pitchFamily="2" charset="-128"/>
              </a:rPr>
              <a:t>:1</a:t>
            </a:r>
            <a:r>
              <a:rPr lang="en-US" altLang="ja-JP" sz="4000" b="1" dirty="0" smtClean="0">
                <a:latin typeface="HG丸ｺﾞｼｯｸM-PRO" pitchFamily="50" charset="-128"/>
                <a:ea typeface="ＤＨＰ特太ゴシック体" pitchFamily="2" charset="-128"/>
              </a:rPr>
              <a:t>16</a:t>
            </a:r>
            <a:r>
              <a:rPr kumimoji="1" lang="ja-JP" altLang="en-US" sz="4000" b="1" dirty="0" smtClean="0">
                <a:solidFill>
                  <a:schemeClr val="tx2"/>
                </a:solidFill>
                <a:latin typeface="HG丸ｺﾞｼｯｸM-PRO" pitchFamily="50" charset="-128"/>
                <a:ea typeface="ＤＨＰ特太ゴシック体" pitchFamily="2" charset="-128"/>
              </a:rPr>
              <a:t>名</a:t>
            </a:r>
            <a:r>
              <a:rPr kumimoji="1" lang="en-US" altLang="ja-JP" sz="4000" b="1" dirty="0" smtClean="0">
                <a:solidFill>
                  <a:schemeClr val="tx2"/>
                </a:solidFill>
                <a:latin typeface="HG丸ｺﾞｼｯｸM-PRO" pitchFamily="50" charset="-128"/>
                <a:ea typeface="ＤＨＰ特太ゴシック体" pitchFamily="2" charset="-128"/>
              </a:rPr>
              <a:t>/</a:t>
            </a:r>
            <a:r>
              <a:rPr lang="en-US" altLang="ja-JP" sz="2400" b="1" dirty="0" smtClean="0">
                <a:latin typeface="HG丸ｺﾞｼｯｸM-PRO" pitchFamily="50" charset="-128"/>
                <a:ea typeface="ＤＨＰ特太ゴシック体" pitchFamily="2" charset="-128"/>
              </a:rPr>
              <a:t>185</a:t>
            </a:r>
            <a:r>
              <a:rPr kumimoji="1" lang="ja-JP" altLang="en-US" sz="2400" b="1" dirty="0" smtClean="0">
                <a:solidFill>
                  <a:schemeClr val="tx2"/>
                </a:solidFill>
                <a:latin typeface="HG丸ｺﾞｼｯｸM-PRO" pitchFamily="50" charset="-128"/>
                <a:ea typeface="ＤＨＰ特太ゴシック体" pitchFamily="2" charset="-128"/>
              </a:rPr>
              <a:t>名中</a:t>
            </a:r>
            <a:r>
              <a:rPr kumimoji="1" lang="en-US" altLang="ja-JP" sz="4000" b="1" dirty="0" smtClean="0">
                <a:solidFill>
                  <a:schemeClr val="tx2"/>
                </a:solidFill>
                <a:latin typeface="HG丸ｺﾞｼｯｸM-PRO" pitchFamily="50" charset="-128"/>
                <a:ea typeface="ＤＨＰ特太ゴシック体" pitchFamily="2" charset="-128"/>
              </a:rPr>
              <a:t>=62.7%)</a:t>
            </a:r>
            <a:endParaRPr kumimoji="1" lang="ja-JP" altLang="en-US" sz="4000" b="1" dirty="0">
              <a:solidFill>
                <a:schemeClr val="tx2"/>
              </a:solidFill>
              <a:latin typeface="HG丸ｺﾞｼｯｸM-PRO" pitchFamily="50" charset="-128"/>
              <a:ea typeface="ＤＨＰ特太ゴシック体" pitchFamily="2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87624" y="4293096"/>
            <a:ext cx="6768752" cy="1879104"/>
          </a:xfrm>
        </p:spPr>
        <p:txBody>
          <a:bodyPr>
            <a:normAutofit/>
          </a:bodyPr>
          <a:lstStyle/>
          <a:p>
            <a:r>
              <a:rPr kumimoji="1" lang="ja-JP" altLang="en-US" sz="3200" b="1" dirty="0" smtClean="0">
                <a:solidFill>
                  <a:srgbClr val="FF0000"/>
                </a:solidFill>
                <a:ea typeface="HG丸ｺﾞｼｯｸM-PRO" pitchFamily="50" charset="-128"/>
              </a:rPr>
              <a:t>平成</a:t>
            </a:r>
            <a:r>
              <a:rPr kumimoji="1" lang="en-US" altLang="ja-JP" sz="3200" b="1" dirty="0" smtClean="0">
                <a:solidFill>
                  <a:srgbClr val="FF0000"/>
                </a:solidFill>
                <a:ea typeface="HG丸ｺﾞｼｯｸM-PRO" pitchFamily="50" charset="-128"/>
              </a:rPr>
              <a:t>27</a:t>
            </a:r>
            <a:r>
              <a:rPr kumimoji="1" lang="ja-JP" altLang="en-US" sz="3200" b="1" dirty="0" smtClean="0">
                <a:solidFill>
                  <a:srgbClr val="FF0000"/>
                </a:solidFill>
                <a:ea typeface="HG丸ｺﾞｼｯｸM-PRO" pitchFamily="50" charset="-128"/>
              </a:rPr>
              <a:t>年</a:t>
            </a:r>
            <a:r>
              <a:rPr lang="en-US" altLang="ja-JP" sz="3200" b="1" dirty="0">
                <a:solidFill>
                  <a:srgbClr val="FF0000"/>
                </a:solidFill>
                <a:ea typeface="HG丸ｺﾞｼｯｸM-PRO" pitchFamily="50" charset="-128"/>
              </a:rPr>
              <a:t>2</a:t>
            </a:r>
            <a:r>
              <a:rPr kumimoji="1" lang="ja-JP" altLang="en-US" sz="3200" b="1" dirty="0" smtClean="0">
                <a:solidFill>
                  <a:srgbClr val="FF0000"/>
                </a:solidFill>
                <a:ea typeface="HG丸ｺﾞｼｯｸM-PRO" pitchFamily="50" charset="-128"/>
              </a:rPr>
              <a:t>月</a:t>
            </a:r>
            <a:r>
              <a:rPr lang="en-US" altLang="ja-JP" sz="3200" b="1" dirty="0" smtClean="0">
                <a:solidFill>
                  <a:srgbClr val="FF0000"/>
                </a:solidFill>
                <a:ea typeface="HG丸ｺﾞｼｯｸM-PRO" pitchFamily="50" charset="-128"/>
              </a:rPr>
              <a:t>28</a:t>
            </a:r>
            <a:r>
              <a:rPr kumimoji="1" lang="ja-JP" altLang="en-US" sz="3200" b="1" dirty="0" smtClean="0">
                <a:solidFill>
                  <a:srgbClr val="FF0000"/>
                </a:solidFill>
                <a:ea typeface="HG丸ｺﾞｼｯｸM-PRO" pitchFamily="50" charset="-128"/>
              </a:rPr>
              <a:t>日</a:t>
            </a:r>
            <a:r>
              <a:rPr kumimoji="1" lang="en-US" altLang="ja-JP" sz="3200" b="1" dirty="0" smtClean="0">
                <a:solidFill>
                  <a:srgbClr val="FF0000"/>
                </a:solidFill>
                <a:ea typeface="HG丸ｺﾞｼｯｸM-PRO" pitchFamily="50" charset="-128"/>
              </a:rPr>
              <a:t>(</a:t>
            </a:r>
            <a:r>
              <a:rPr kumimoji="1" lang="ja-JP" altLang="en-US" sz="3200" b="1" dirty="0" smtClean="0">
                <a:solidFill>
                  <a:srgbClr val="FF0000"/>
                </a:solidFill>
                <a:ea typeface="HG丸ｺﾞｼｯｸM-PRO" pitchFamily="50" charset="-128"/>
              </a:rPr>
              <a:t>土</a:t>
            </a:r>
            <a:r>
              <a:rPr kumimoji="1" lang="en-US" altLang="ja-JP" sz="3200" b="1" dirty="0" smtClean="0">
                <a:solidFill>
                  <a:srgbClr val="FF0000"/>
                </a:solidFill>
                <a:ea typeface="HG丸ｺﾞｼｯｸM-PRO" pitchFamily="50" charset="-128"/>
              </a:rPr>
              <a:t>)PM1:30</a:t>
            </a:r>
            <a:r>
              <a:rPr kumimoji="1" lang="ja-JP" altLang="en-US" sz="3200" b="1" dirty="0" smtClean="0">
                <a:solidFill>
                  <a:srgbClr val="FF0000"/>
                </a:solidFill>
                <a:ea typeface="HG丸ｺﾞｼｯｸM-PRO" pitchFamily="50" charset="-128"/>
              </a:rPr>
              <a:t>～</a:t>
            </a:r>
            <a:r>
              <a:rPr kumimoji="1" lang="en-US" altLang="ja-JP" sz="3200" b="1" dirty="0" smtClean="0">
                <a:solidFill>
                  <a:srgbClr val="FF0000"/>
                </a:solidFill>
                <a:ea typeface="HG丸ｺﾞｼｯｸM-PRO" pitchFamily="50" charset="-128"/>
              </a:rPr>
              <a:t>4:30</a:t>
            </a:r>
          </a:p>
          <a:p>
            <a:r>
              <a:rPr lang="ja-JP" altLang="en-US" sz="3200" b="1" dirty="0">
                <a:solidFill>
                  <a:srgbClr val="00B050"/>
                </a:solidFill>
                <a:ea typeface="HG丸ｺﾞｼｯｸM-PRO" pitchFamily="50" charset="-128"/>
              </a:rPr>
              <a:t>秋田</a:t>
            </a:r>
            <a:r>
              <a:rPr lang="ja-JP" altLang="en-US" sz="3200" b="1" dirty="0" smtClean="0">
                <a:solidFill>
                  <a:srgbClr val="00B050"/>
                </a:solidFill>
                <a:ea typeface="HG丸ｺﾞｼｯｸM-PRO" pitchFamily="50" charset="-128"/>
              </a:rPr>
              <a:t>ビューホテル・</a:t>
            </a:r>
            <a:r>
              <a:rPr lang="en-US" altLang="ja-JP" sz="3200" b="1" dirty="0" smtClean="0">
                <a:solidFill>
                  <a:srgbClr val="00B050"/>
                </a:solidFill>
                <a:ea typeface="HG丸ｺﾞｼｯｸM-PRO" pitchFamily="50" charset="-128"/>
              </a:rPr>
              <a:t>4</a:t>
            </a:r>
            <a:r>
              <a:rPr lang="ja-JP" altLang="en-US" sz="3200" b="1" dirty="0" smtClean="0">
                <a:solidFill>
                  <a:srgbClr val="00B050"/>
                </a:solidFill>
                <a:ea typeface="HG丸ｺﾞｼｯｸM-PRO" pitchFamily="50" charset="-128"/>
              </a:rPr>
              <a:t>階・飛翔の間</a:t>
            </a:r>
            <a:endParaRPr lang="en-US" altLang="ja-JP" sz="3200" b="1" dirty="0" smtClean="0">
              <a:solidFill>
                <a:srgbClr val="00B050"/>
              </a:solidFill>
              <a:ea typeface="HG丸ｺﾞｼｯｸM-PRO" pitchFamily="50" charset="-128"/>
            </a:endParaRPr>
          </a:p>
          <a:p>
            <a:r>
              <a:rPr kumimoji="1" lang="ja-JP" altLang="en-US" sz="3200" b="1" dirty="0" smtClean="0">
                <a:solidFill>
                  <a:srgbClr val="00B050"/>
                </a:solidFill>
                <a:ea typeface="HG丸ｺﾞｼｯｸM-PRO" pitchFamily="50" charset="-128"/>
              </a:rPr>
              <a:t>秋田市医師会・広報委員会</a:t>
            </a:r>
            <a:endParaRPr kumimoji="1" lang="ja-JP" altLang="en-US" sz="3200" b="1" dirty="0">
              <a:solidFill>
                <a:srgbClr val="00B050"/>
              </a:solidFill>
              <a:ea typeface="HG丸ｺﾞｼｯｸM-PRO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34227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736"/>
          </a:xfrm>
        </p:spPr>
        <p:txBody>
          <a:bodyPr/>
          <a:lstStyle/>
          <a:p>
            <a:r>
              <a:rPr kumimoji="1" lang="ja-JP" altLang="en-US" sz="4000" b="1" dirty="0" smtClean="0"/>
              <a:t>１．年齢を教えてください</a:t>
            </a:r>
            <a:endParaRPr kumimoji="1" lang="ja-JP" altLang="en-US" sz="4000" b="1" dirty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idx="1"/>
          </p:nvPr>
        </p:nvSpPr>
        <p:spPr>
          <a:xfrm flipH="1" flipV="1">
            <a:off x="9494834" y="7029399"/>
            <a:ext cx="45719" cy="45719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kumimoji="1" lang="ja-JP" altLang="en-US" sz="800" dirty="0"/>
          </a:p>
        </p:txBody>
      </p:sp>
      <p:graphicFrame>
        <p:nvGraphicFramePr>
          <p:cNvPr id="5" name="グラフ 4"/>
          <p:cNvGraphicFramePr/>
          <p:nvPr>
            <p:extLst>
              <p:ext uri="{D42A27DB-BD31-4B8C-83A1-F6EECF244321}">
                <p14:modId xmlns:p14="http://schemas.microsoft.com/office/powerpoint/2010/main" val="1822239632"/>
              </p:ext>
            </p:extLst>
          </p:nvPr>
        </p:nvGraphicFramePr>
        <p:xfrm>
          <a:off x="395536" y="1268761"/>
          <a:ext cx="8280920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78518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２．性別について、教えてください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2196692"/>
              </p:ext>
            </p:extLst>
          </p:nvPr>
        </p:nvGraphicFramePr>
        <p:xfrm>
          <a:off x="457200" y="1556793"/>
          <a:ext cx="8229600" cy="45693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82752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sz="3800" b="1" dirty="0"/>
              <a:t>３．</a:t>
            </a:r>
            <a:r>
              <a:rPr kumimoji="1" lang="ja-JP" altLang="en-US" sz="3800" b="1" dirty="0" smtClean="0"/>
              <a:t>この「医療を考えるつどい」に</a:t>
            </a:r>
            <a:r>
              <a:rPr kumimoji="1" lang="en-US" altLang="ja-JP" sz="3800" b="1" dirty="0" smtClean="0"/>
              <a:t/>
            </a:r>
            <a:br>
              <a:rPr kumimoji="1" lang="en-US" altLang="ja-JP" sz="3800" b="1" dirty="0" smtClean="0"/>
            </a:br>
            <a:r>
              <a:rPr kumimoji="1" lang="ja-JP" altLang="en-US" sz="3800" b="1" dirty="0" smtClean="0"/>
              <a:t>参加するのは、何回目ですか？</a:t>
            </a:r>
            <a:endParaRPr kumimoji="1" lang="ja-JP" altLang="en-US" sz="3800" b="1" dirty="0"/>
          </a:p>
        </p:txBody>
      </p:sp>
      <p:graphicFrame>
        <p:nvGraphicFramePr>
          <p:cNvPr id="6" name="コンテンツ プレースホルダー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2751303"/>
              </p:ext>
            </p:extLst>
          </p:nvPr>
        </p:nvGraphicFramePr>
        <p:xfrm>
          <a:off x="457200" y="1600201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99192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736"/>
          </a:xfrm>
        </p:spPr>
        <p:txBody>
          <a:bodyPr>
            <a:normAutofit/>
          </a:bodyPr>
          <a:lstStyle/>
          <a:p>
            <a:r>
              <a:rPr kumimoji="1" lang="ja-JP" altLang="en-US" sz="4000" dirty="0" smtClean="0"/>
              <a:t>４．この会を何から知りましたか？</a:t>
            </a:r>
            <a:endParaRPr kumimoji="1" lang="ja-JP" altLang="en-US" sz="4000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3452886"/>
              </p:ext>
            </p:extLst>
          </p:nvPr>
        </p:nvGraphicFramePr>
        <p:xfrm>
          <a:off x="251520" y="1340768"/>
          <a:ext cx="8589640" cy="51020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56364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7504" y="188641"/>
            <a:ext cx="8856984" cy="936104"/>
          </a:xfrm>
        </p:spPr>
        <p:txBody>
          <a:bodyPr>
            <a:normAutofit/>
          </a:bodyPr>
          <a:lstStyle/>
          <a:p>
            <a:r>
              <a:rPr kumimoji="1" lang="ja-JP" altLang="en-US" sz="4000" dirty="0" smtClean="0"/>
              <a:t>５．基調講演は、いかがでしたか？</a:t>
            </a:r>
            <a:endParaRPr kumimoji="1" lang="ja-JP" altLang="en-US" sz="4000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0156760"/>
              </p:ext>
            </p:extLst>
          </p:nvPr>
        </p:nvGraphicFramePr>
        <p:xfrm>
          <a:off x="467544" y="1124745"/>
          <a:ext cx="8136904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5" name="直線コネクタ 4"/>
          <p:cNvCxnSpPr/>
          <p:nvPr/>
        </p:nvCxnSpPr>
        <p:spPr>
          <a:xfrm>
            <a:off x="3563888" y="2132856"/>
            <a:ext cx="648072" cy="5224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>
            <a:off x="2627784" y="2457609"/>
            <a:ext cx="1200873" cy="3953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652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</p:spPr>
        <p:txBody>
          <a:bodyPr>
            <a:normAutofit fontScale="90000"/>
          </a:bodyPr>
          <a:lstStyle/>
          <a:p>
            <a:r>
              <a:rPr kumimoji="1" lang="ja-JP" altLang="en-US" sz="3600" dirty="0" smtClean="0"/>
              <a:t>６．</a:t>
            </a:r>
            <a:r>
              <a:rPr lang="ja-JP" altLang="en-US" sz="3600" dirty="0" smtClean="0"/>
              <a:t>パネルデスカッション</a:t>
            </a:r>
            <a:r>
              <a:rPr kumimoji="1" lang="ja-JP" altLang="en-US" sz="3600" dirty="0" smtClean="0"/>
              <a:t>は、いかがでしたか？</a:t>
            </a:r>
            <a:endParaRPr kumimoji="1" lang="ja-JP" altLang="en-US" sz="3600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6673266"/>
              </p:ext>
            </p:extLst>
          </p:nvPr>
        </p:nvGraphicFramePr>
        <p:xfrm>
          <a:off x="539552" y="836712"/>
          <a:ext cx="8229600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直線コネクタ 4"/>
          <p:cNvCxnSpPr/>
          <p:nvPr/>
        </p:nvCxnSpPr>
        <p:spPr>
          <a:xfrm flipH="1">
            <a:off x="4247964" y="1718810"/>
            <a:ext cx="180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 flipH="1">
            <a:off x="6876256" y="-1251520"/>
            <a:ext cx="144016" cy="2520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6263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エグゼクティブ">
  <a:themeElements>
    <a:clrScheme name="エグゼクティブ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エグゼクティブ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エグゼクティブ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3184</TotalTime>
  <Words>280</Words>
  <Application>Microsoft Office PowerPoint</Application>
  <PresentationFormat>画面に合わせる (4:3)</PresentationFormat>
  <Paragraphs>49</Paragraphs>
  <Slides>7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8" baseType="lpstr">
      <vt:lpstr>エグゼクティブ</vt:lpstr>
      <vt:lpstr>第３７回医療を考えるつどい 参加者アンケート集計結果 (回答数:116名/185名中=62.7%)</vt:lpstr>
      <vt:lpstr>１．年齢を教えてください</vt:lpstr>
      <vt:lpstr>２．性別について、教えてください</vt:lpstr>
      <vt:lpstr>３．この「医療を考えるつどい」に 参加するのは、何回目ですか？</vt:lpstr>
      <vt:lpstr>４．この会を何から知りましたか？</vt:lpstr>
      <vt:lpstr>５．基調講演は、いかがでしたか？</vt:lpstr>
      <vt:lpstr>６．パネルデスカッションは、いかがでしたか？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第34回医療を考える集い 参加者アンケート集計結果</dc:title>
  <dc:creator>itou</dc:creator>
  <cp:lastModifiedBy>itou</cp:lastModifiedBy>
  <cp:revision>171</cp:revision>
  <cp:lastPrinted>2014-03-27T08:37:13Z</cp:lastPrinted>
  <dcterms:created xsi:type="dcterms:W3CDTF">2012-01-25T02:25:00Z</dcterms:created>
  <dcterms:modified xsi:type="dcterms:W3CDTF">2015-03-26T05:10:02Z</dcterms:modified>
</cp:coreProperties>
</file>